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84" r:id="rId4"/>
    <p:sldId id="256" r:id="rId5"/>
    <p:sldId id="258" r:id="rId6"/>
    <p:sldId id="259" r:id="rId7"/>
    <p:sldId id="265" r:id="rId8"/>
    <p:sldId id="264" r:id="rId9"/>
    <p:sldId id="262" r:id="rId10"/>
    <p:sldId id="263" r:id="rId11"/>
    <p:sldId id="267" r:id="rId12"/>
    <p:sldId id="279" r:id="rId13"/>
    <p:sldId id="282" r:id="rId14"/>
    <p:sldId id="283" r:id="rId15"/>
    <p:sldId id="281" r:id="rId16"/>
    <p:sldId id="268" r:id="rId17"/>
    <p:sldId id="278" r:id="rId18"/>
    <p:sldId id="266" r:id="rId19"/>
    <p:sldId id="261" r:id="rId20"/>
    <p:sldId id="260" r:id="rId21"/>
    <p:sldId id="270" r:id="rId22"/>
    <p:sldId id="271" r:id="rId23"/>
    <p:sldId id="269" r:id="rId24"/>
    <p:sldId id="275" r:id="rId25"/>
    <p:sldId id="274" r:id="rId26"/>
    <p:sldId id="285" r:id="rId27"/>
    <p:sldId id="277" r:id="rId28"/>
    <p:sldId id="272" r:id="rId29"/>
    <p:sldId id="276" r:id="rId30"/>
    <p:sldId id="273" r:id="rId31"/>
    <p:sldId id="280" r:id="rId3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CE4E-4A07-471D-9C72-33499065C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33648-2908-49B2-BBB3-87FB47694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4409E-1FC1-425E-B73C-B09AECCD5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69BE-B42B-4058-90E1-0F663840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80E16-9FE4-403F-8262-28D84D93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2423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80DF-8523-4703-84F7-81A83C05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EDED7-89CC-4DB3-95E1-59FF9D52F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B28E4-B563-4C20-BFA3-0E48E797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291A5-F2FA-4E4D-AA58-634F1CC0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89A1B-FB93-4290-AAF6-266F579B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8861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C3501-6512-4955-9D95-6430F3B264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BF7B0-C2FB-4710-B5A1-862E36D25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1C0C6-FB3A-432B-B089-87887D806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82F0-EDF2-4E60-90C5-C6DCA0732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637F2-51B7-4BFA-8F9E-B19E6C02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1629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CCD2-EF1C-49AE-B17A-03966853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EA38-5D07-485A-BE1F-9419F6B0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0B365-CF1A-4F27-B80F-99611E9A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4BF49-C26C-47CC-BBC0-CA0EAC28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F0E25-B0A5-4ECD-BADA-E5E94A52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9098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093E-FD9D-479F-86D7-6A3873D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6F9A5-A7FD-43DE-B6F9-037477EEB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7D1B9-4B78-4E00-A3CB-BB68429F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3F0CB-E23D-407C-AFFD-70ABB76A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5F92-A7CB-473D-A51B-67A676A1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9465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93A3-1CF0-42CB-9DDF-034A5A61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B4BF-2231-42C4-B259-E45E8300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1A147-E5AC-4585-8E7F-AD69C7F0E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B0699-E78A-4C94-8DB4-3402B9DB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EBD34-D1E9-464B-BF6D-220788FB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C492E-7A33-45D0-B600-6972C5B4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3430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0CEE-A7FE-47F1-BE2C-7DF0E36A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A293-B3D3-48A6-B204-FADDB134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7D8CE-BFDF-4850-AC7C-960261FAC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114E-E1C8-433E-8CB5-D387F9D72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36579D-171F-40C3-9A6F-054C8BB3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1B3EB-EC87-4773-A673-803499C3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7E98B-C85A-44C5-8F0D-73DC0485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3B43C-F0BD-4B11-8D24-0C740A93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3235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3CDB-3A4D-42EC-8FD8-E4345A5E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85EB5-EF29-4AB9-BD98-FF7A5E4D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43C7E-AB02-449B-AAFB-95ADD4CE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50324-0926-4B01-95D1-8CB5BD72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761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208A9-59A2-4EEB-8890-74BC2D1A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2FE98-67F0-401C-9FAA-C0426117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5BF68-F560-465F-A19B-4210F69D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7037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DD5D-0685-4D3D-8777-01B0B6FF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6C53-358C-4B6E-B4E2-C9948D686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D6F88-41B4-43D8-9C76-D04D221F0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F2419-9975-4981-909C-E3FFEEA5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3FDBC-AAB9-427C-8400-72EFAC61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A0406-4B51-49DA-B7BF-00795602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4859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CE19-93C0-44BB-B5AC-DAD6C299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956AC-8E65-476D-BF9E-F08253684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5D516-3E63-4B1D-B5B3-1645E203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89255-7827-4D54-B465-CEBFB29F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7CCA3-F008-4236-98B1-1FE1333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CCAD9-EA9C-4992-9660-359E661A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345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E4467-15E3-4904-87D4-1C198D10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AE906-260A-4697-826F-6AC74845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5BE64-301F-4CCE-B666-D8AD568AB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BDAF-9BBA-411C-B0D6-18AEA2A6928E}" type="datetimeFigureOut">
              <a:rPr lang="en-PK" smtClean="0"/>
              <a:t>18/06/2020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03CE7-BA9B-430D-99C1-CE556E5C8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625B-20E4-4B0E-8599-E43E0F593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EC0D-92F1-4CA8-9D42-AB132C4B8B6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544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36136E-E830-49F3-97B8-3D3AE2C63A1B}"/>
              </a:ext>
            </a:extLst>
          </p:cNvPr>
          <p:cNvSpPr/>
          <p:nvPr/>
        </p:nvSpPr>
        <p:spPr>
          <a:xfrm>
            <a:off x="76202" y="3235482"/>
            <a:ext cx="3771900" cy="3555342"/>
          </a:xfrm>
          <a:custGeom>
            <a:avLst/>
            <a:gdLst>
              <a:gd name="connsiteX0" fmla="*/ 1585487 w 3771900"/>
              <a:gd name="connsiteY0" fmla="*/ 0 h 3555342"/>
              <a:gd name="connsiteX1" fmla="*/ 1828798 w 3771900"/>
              <a:gd name="connsiteY1" fmla="*/ 18925 h 3555342"/>
              <a:gd name="connsiteX2" fmla="*/ 1707461 w 3771900"/>
              <a:gd name="connsiteY2" fmla="*/ 1578876 h 3555342"/>
              <a:gd name="connsiteX3" fmla="*/ 1885950 w 3771900"/>
              <a:gd name="connsiteY3" fmla="*/ 1574142 h 3555342"/>
              <a:gd name="connsiteX4" fmla="*/ 3771900 w 3771900"/>
              <a:gd name="connsiteY4" fmla="*/ 2564742 h 3555342"/>
              <a:gd name="connsiteX5" fmla="*/ 1885950 w 3771900"/>
              <a:gd name="connsiteY5" fmla="*/ 3555342 h 3555342"/>
              <a:gd name="connsiteX6" fmla="*/ 0 w 3771900"/>
              <a:gd name="connsiteY6" fmla="*/ 2564742 h 3555342"/>
              <a:gd name="connsiteX7" fmla="*/ 1325126 w 3771900"/>
              <a:gd name="connsiteY7" fmla="*/ 1618678 h 3555342"/>
              <a:gd name="connsiteX8" fmla="*/ 1461010 w 3771900"/>
              <a:gd name="connsiteY8" fmla="*/ 1600326 h 355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900" h="3555342">
                <a:moveTo>
                  <a:pt x="1585487" y="0"/>
                </a:moveTo>
                <a:lnTo>
                  <a:pt x="1828798" y="18925"/>
                </a:lnTo>
                <a:lnTo>
                  <a:pt x="1707461" y="1578876"/>
                </a:lnTo>
                <a:lnTo>
                  <a:pt x="1885950" y="1574142"/>
                </a:lnTo>
                <a:cubicBezTo>
                  <a:pt x="2927531" y="1574142"/>
                  <a:pt x="3771900" y="2017649"/>
                  <a:pt x="3771900" y="2564742"/>
                </a:cubicBezTo>
                <a:cubicBezTo>
                  <a:pt x="3771900" y="3111835"/>
                  <a:pt x="2927531" y="3555342"/>
                  <a:pt x="1885950" y="3555342"/>
                </a:cubicBezTo>
                <a:cubicBezTo>
                  <a:pt x="844369" y="3555342"/>
                  <a:pt x="0" y="3111835"/>
                  <a:pt x="0" y="2564742"/>
                </a:cubicBezTo>
                <a:cubicBezTo>
                  <a:pt x="0" y="2120229"/>
                  <a:pt x="557416" y="1744099"/>
                  <a:pt x="1325126" y="1618678"/>
                </a:cubicBezTo>
                <a:lnTo>
                  <a:pt x="1461010" y="1600326"/>
                </a:lnTo>
                <a:close/>
              </a:path>
            </a:pathLst>
          </a:custGeom>
          <a:solidFill>
            <a:schemeClr val="dk1">
              <a:alpha val="7000"/>
            </a:schemeClr>
          </a:solidFill>
          <a:effectLst>
            <a:glow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36000"/>
              </a:srgbClr>
            </a:outerShdw>
            <a:softEdge rad="254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A2C5F-A73D-40C5-9123-B2F3874F9AF7}"/>
              </a:ext>
            </a:extLst>
          </p:cNvPr>
          <p:cNvSpPr/>
          <p:nvPr/>
        </p:nvSpPr>
        <p:spPr>
          <a:xfrm>
            <a:off x="5667374" y="114301"/>
            <a:ext cx="6381751" cy="6553200"/>
          </a:xfrm>
          <a:prstGeom prst="rect">
            <a:avLst/>
          </a:prstGeom>
          <a:solidFill>
            <a:srgbClr val="FFFF00">
              <a:alpha val="57000"/>
            </a:srgbClr>
          </a:solidFill>
          <a:ln>
            <a:noFill/>
          </a:ln>
          <a:effectLst>
            <a:outerShdw blurRad="266700" dist="50800" dir="5400000" algn="ctr" rotWithShape="0">
              <a:srgbClr val="000000">
                <a:alpha val="6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D22D01-6836-4884-9074-86267AB4E442}"/>
              </a:ext>
            </a:extLst>
          </p:cNvPr>
          <p:cNvSpPr/>
          <p:nvPr/>
        </p:nvSpPr>
        <p:spPr>
          <a:xfrm>
            <a:off x="6096000" y="581025"/>
            <a:ext cx="5772150" cy="53244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017E-35FF-4E9D-8585-3F92AEE7CCCA}"/>
              </a:ext>
            </a:extLst>
          </p:cNvPr>
          <p:cNvSpPr/>
          <p:nvPr/>
        </p:nvSpPr>
        <p:spPr>
          <a:xfrm>
            <a:off x="6372225" y="952500"/>
            <a:ext cx="5257800" cy="3143250"/>
          </a:xfrm>
          <a:prstGeom prst="rect">
            <a:avLst/>
          </a:prstGeom>
          <a:solidFill>
            <a:schemeClr val="accent2">
              <a:lumMod val="75000"/>
              <a:alpha val="89000"/>
            </a:schemeClr>
          </a:solidFill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F09AB-269A-4E55-B33E-78A9B502B221}"/>
              </a:ext>
            </a:extLst>
          </p:cNvPr>
          <p:cNvSpPr txBox="1"/>
          <p:nvPr/>
        </p:nvSpPr>
        <p:spPr>
          <a:xfrm>
            <a:off x="6496050" y="1133475"/>
            <a:ext cx="5048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DEEP LEARNING IMPLEMENTATION OF FITNESS TRAINER</a:t>
            </a:r>
            <a:endParaRPr lang="en-PK" sz="4400" dirty="0">
              <a:latin typeface="Algerian" panose="04020705040A02060702" pitchFamily="8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69FA56-D87D-4A98-8695-86D10A717BE8}"/>
              </a:ext>
            </a:extLst>
          </p:cNvPr>
          <p:cNvCxnSpPr>
            <a:cxnSpLocks/>
          </p:cNvCxnSpPr>
          <p:nvPr/>
        </p:nvCxnSpPr>
        <p:spPr>
          <a:xfrm flipH="1">
            <a:off x="4381500" y="952500"/>
            <a:ext cx="1990725" cy="120015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39CFA6-C310-48B3-907A-C20D2892481D}"/>
              </a:ext>
            </a:extLst>
          </p:cNvPr>
          <p:cNvCxnSpPr>
            <a:cxnSpLocks/>
          </p:cNvCxnSpPr>
          <p:nvPr/>
        </p:nvCxnSpPr>
        <p:spPr>
          <a:xfrm flipH="1" flipV="1">
            <a:off x="4381500" y="3243262"/>
            <a:ext cx="1990725" cy="85248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42A34-91C4-4941-8405-2F86C7C8D95A}"/>
              </a:ext>
            </a:extLst>
          </p:cNvPr>
          <p:cNvSpPr/>
          <p:nvPr/>
        </p:nvSpPr>
        <p:spPr>
          <a:xfrm>
            <a:off x="1323975" y="2152650"/>
            <a:ext cx="3057525" cy="1090612"/>
          </a:xfrm>
          <a:prstGeom prst="rect">
            <a:avLst/>
          </a:prstGeom>
          <a:solidFill>
            <a:schemeClr val="tx2">
              <a:lumMod val="75000"/>
              <a:alpha val="7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6D5D07-B672-49BD-B4ED-EE796F1EF4DA}"/>
              </a:ext>
            </a:extLst>
          </p:cNvPr>
          <p:cNvCxnSpPr>
            <a:cxnSpLocks/>
          </p:cNvCxnSpPr>
          <p:nvPr/>
        </p:nvCxnSpPr>
        <p:spPr>
          <a:xfrm flipH="1">
            <a:off x="4362450" y="114301"/>
            <a:ext cx="1304924" cy="2038349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8342E7-4E35-4D2C-8431-42C77E19C086}"/>
              </a:ext>
            </a:extLst>
          </p:cNvPr>
          <p:cNvCxnSpPr/>
          <p:nvPr/>
        </p:nvCxnSpPr>
        <p:spPr>
          <a:xfrm flipH="1">
            <a:off x="1323975" y="581025"/>
            <a:ext cx="4772025" cy="1571625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0A9C2C-FB07-4CF5-9D55-5D0CE3DD75E4}"/>
              </a:ext>
            </a:extLst>
          </p:cNvPr>
          <p:cNvCxnSpPr/>
          <p:nvPr/>
        </p:nvCxnSpPr>
        <p:spPr>
          <a:xfrm flipH="1" flipV="1">
            <a:off x="1323975" y="3243262"/>
            <a:ext cx="4343399" cy="3424239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6C1485-1A94-4C90-818E-53238F50B32E}"/>
              </a:ext>
            </a:extLst>
          </p:cNvPr>
          <p:cNvCxnSpPr/>
          <p:nvPr/>
        </p:nvCxnSpPr>
        <p:spPr>
          <a:xfrm>
            <a:off x="4381500" y="3243262"/>
            <a:ext cx="1714500" cy="266223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64AB6B-EDA0-4842-9ACC-7DAEDD77B84E}"/>
              </a:ext>
            </a:extLst>
          </p:cNvPr>
          <p:cNvCxnSpPr/>
          <p:nvPr/>
        </p:nvCxnSpPr>
        <p:spPr>
          <a:xfrm>
            <a:off x="4381500" y="3243262"/>
            <a:ext cx="1285874" cy="3424239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0384DC-F8B9-41E5-80D6-F21095041CB7}"/>
              </a:ext>
            </a:extLst>
          </p:cNvPr>
          <p:cNvCxnSpPr/>
          <p:nvPr/>
        </p:nvCxnSpPr>
        <p:spPr>
          <a:xfrm flipH="1" flipV="1">
            <a:off x="1323975" y="3243262"/>
            <a:ext cx="4772025" cy="2662238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989BDC-D6BF-43C2-BA43-36A2CA5A98E4}"/>
              </a:ext>
            </a:extLst>
          </p:cNvPr>
          <p:cNvCxnSpPr>
            <a:cxnSpLocks/>
          </p:cNvCxnSpPr>
          <p:nvPr/>
        </p:nvCxnSpPr>
        <p:spPr>
          <a:xfrm flipV="1">
            <a:off x="1276350" y="952500"/>
            <a:ext cx="5095875" cy="120015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F0380C-A74F-426A-9C7C-6B4A6B73ED7D}"/>
              </a:ext>
            </a:extLst>
          </p:cNvPr>
          <p:cNvSpPr txBox="1"/>
          <p:nvPr/>
        </p:nvSpPr>
        <p:spPr>
          <a:xfrm>
            <a:off x="1905000" y="251436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Junaid Iqbal Khan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925503-7380-4E63-808A-3472FAAAF242}"/>
              </a:ext>
            </a:extLst>
          </p:cNvPr>
          <p:cNvSpPr/>
          <p:nvPr/>
        </p:nvSpPr>
        <p:spPr>
          <a:xfrm>
            <a:off x="257175" y="4981576"/>
            <a:ext cx="3381375" cy="1685926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29C2F5-A02E-4F46-A6C0-9D97566AAB91}"/>
              </a:ext>
            </a:extLst>
          </p:cNvPr>
          <p:cNvSpPr/>
          <p:nvPr/>
        </p:nvSpPr>
        <p:spPr>
          <a:xfrm>
            <a:off x="895349" y="5686425"/>
            <a:ext cx="2247901" cy="781050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1AEAB-9850-47A7-B81A-D3F7A1D0BB15}"/>
              </a:ext>
            </a:extLst>
          </p:cNvPr>
          <p:cNvSpPr txBox="1"/>
          <p:nvPr/>
        </p:nvSpPr>
        <p:spPr>
          <a:xfrm>
            <a:off x="1143000" y="5905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Wajahat Hussain</a:t>
            </a:r>
            <a:endParaRPr lang="en-PK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E3A93B-BCAE-4696-9782-0A8459DFEC2C}"/>
              </a:ext>
            </a:extLst>
          </p:cNvPr>
          <p:cNvSpPr txBox="1"/>
          <p:nvPr/>
        </p:nvSpPr>
        <p:spPr>
          <a:xfrm>
            <a:off x="1143000" y="5289086"/>
            <a:ext cx="1933575" cy="38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Habeel</a:t>
            </a:r>
            <a:r>
              <a:rPr lang="en-US" dirty="0"/>
              <a:t> Ahmed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6906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9EAE44C-6189-4211-BD5A-35F58A128366}"/>
              </a:ext>
            </a:extLst>
          </p:cNvPr>
          <p:cNvSpPr/>
          <p:nvPr/>
        </p:nvSpPr>
        <p:spPr>
          <a:xfrm>
            <a:off x="1045369" y="2727441"/>
            <a:ext cx="1428750" cy="1019175"/>
          </a:xfrm>
          <a:prstGeom prst="ellipse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 of project</a:t>
            </a:r>
            <a:endParaRPr lang="en-PK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F6C8F7-58D5-4881-9504-4AB05304EEE6}"/>
              </a:ext>
            </a:extLst>
          </p:cNvPr>
          <p:cNvSpPr/>
          <p:nvPr/>
        </p:nvSpPr>
        <p:spPr>
          <a:xfrm>
            <a:off x="2964656" y="2546466"/>
            <a:ext cx="2409825" cy="1381125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Machine learning to design a bicep fitness trainer</a:t>
            </a:r>
            <a:endParaRPr lang="en-PK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006E2F-A147-423F-9192-C4040B910A25}"/>
              </a:ext>
            </a:extLst>
          </p:cNvPr>
          <p:cNvSpPr/>
          <p:nvPr/>
        </p:nvSpPr>
        <p:spPr>
          <a:xfrm>
            <a:off x="6024563" y="2067477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40AE1D-51F3-477E-85BD-AB73DD74AA19}"/>
              </a:ext>
            </a:extLst>
          </p:cNvPr>
          <p:cNvSpPr/>
          <p:nvPr/>
        </p:nvSpPr>
        <p:spPr>
          <a:xfrm>
            <a:off x="6353172" y="1578914"/>
            <a:ext cx="3162301" cy="13121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DC4E17-7EAA-4F18-B6A8-9A43D8C1D1E0}"/>
              </a:ext>
            </a:extLst>
          </p:cNvPr>
          <p:cNvSpPr/>
          <p:nvPr/>
        </p:nvSpPr>
        <p:spPr>
          <a:xfrm>
            <a:off x="6024563" y="3631943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55D25-F32A-4C5A-AE17-934118EC0022}"/>
              </a:ext>
            </a:extLst>
          </p:cNvPr>
          <p:cNvSpPr/>
          <p:nvPr/>
        </p:nvSpPr>
        <p:spPr>
          <a:xfrm>
            <a:off x="6353173" y="3157267"/>
            <a:ext cx="3162303" cy="131210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B49E2A-D126-4B65-B125-2067C1561E74}"/>
              </a:ext>
            </a:extLst>
          </p:cNvPr>
          <p:cNvSpPr/>
          <p:nvPr/>
        </p:nvSpPr>
        <p:spPr>
          <a:xfrm>
            <a:off x="6024563" y="5174798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738BE8-D5B0-4127-B76D-7A3DC1CB91B1}"/>
              </a:ext>
            </a:extLst>
          </p:cNvPr>
          <p:cNvSpPr/>
          <p:nvPr/>
        </p:nvSpPr>
        <p:spPr>
          <a:xfrm>
            <a:off x="6353174" y="4700122"/>
            <a:ext cx="3162300" cy="131210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64116-A374-4BE2-BD0D-3B2BBBC7B82B}"/>
              </a:ext>
            </a:extLst>
          </p:cNvPr>
          <p:cNvSpPr txBox="1"/>
          <p:nvPr/>
        </p:nvSpPr>
        <p:spPr>
          <a:xfrm>
            <a:off x="6912767" y="2009017"/>
            <a:ext cx="212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Accelerometer</a:t>
            </a:r>
          </a:p>
          <a:p>
            <a:pPr algn="ctr"/>
            <a:r>
              <a:rPr lang="en-US" dirty="0"/>
              <a:t>sensor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CE3FF2-E87C-46D1-82D7-2B0D2C6E0C25}"/>
              </a:ext>
            </a:extLst>
          </p:cNvPr>
          <p:cNvSpPr txBox="1"/>
          <p:nvPr/>
        </p:nvSpPr>
        <p:spPr>
          <a:xfrm>
            <a:off x="6393656" y="3398472"/>
            <a:ext cx="316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Workout monitoring through supervised learning</a:t>
            </a:r>
            <a:endParaRPr lang="en-P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3B4D62-B6D5-4D46-A589-D5DD4154DD3C}"/>
              </a:ext>
            </a:extLst>
          </p:cNvPr>
          <p:cNvSpPr txBox="1"/>
          <p:nvPr/>
        </p:nvSpPr>
        <p:spPr>
          <a:xfrm>
            <a:off x="6517481" y="5112202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Workout strategy evaluation based on time series forecasting</a:t>
            </a:r>
            <a:endParaRPr lang="en-P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B15A10-F3F5-4E8B-9430-F7538B25D206}"/>
              </a:ext>
            </a:extLst>
          </p:cNvPr>
          <p:cNvSpPr/>
          <p:nvPr/>
        </p:nvSpPr>
        <p:spPr>
          <a:xfrm>
            <a:off x="10286999" y="1734955"/>
            <a:ext cx="1533523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  <a:endParaRPr lang="en-PK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A75E0A-BEFE-41D9-A3AE-487B05C2F797}"/>
              </a:ext>
            </a:extLst>
          </p:cNvPr>
          <p:cNvSpPr/>
          <p:nvPr/>
        </p:nvSpPr>
        <p:spPr>
          <a:xfrm>
            <a:off x="10353676" y="4338117"/>
            <a:ext cx="1533523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Flexibility</a:t>
            </a:r>
            <a:endParaRPr lang="en-PK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D7ABFA-0C59-451B-B08E-F9C693B89A34}"/>
              </a:ext>
            </a:extLst>
          </p:cNvPr>
          <p:cNvSpPr/>
          <p:nvPr/>
        </p:nvSpPr>
        <p:spPr>
          <a:xfrm>
            <a:off x="10420349" y="5356176"/>
            <a:ext cx="14001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Diversity</a:t>
            </a:r>
            <a:endParaRPr lang="en-PK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26A8C5-0193-4F14-BD6B-A6CAAC411E36}"/>
              </a:ext>
            </a:extLst>
          </p:cNvPr>
          <p:cNvSpPr/>
          <p:nvPr/>
        </p:nvSpPr>
        <p:spPr>
          <a:xfrm>
            <a:off x="10220324" y="3063037"/>
            <a:ext cx="16668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Mood evaluation</a:t>
            </a:r>
            <a:endParaRPr lang="en-PK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5DDAF55-518E-4ECC-ADFA-EFBAFD95B383}"/>
              </a:ext>
            </a:extLst>
          </p:cNvPr>
          <p:cNvSpPr/>
          <p:nvPr/>
        </p:nvSpPr>
        <p:spPr>
          <a:xfrm>
            <a:off x="9725025" y="1333500"/>
            <a:ext cx="309563" cy="48672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F41D5B-0BFB-47E8-B3AD-0D9DA327BA4E}"/>
              </a:ext>
            </a:extLst>
          </p:cNvPr>
          <p:cNvCxnSpPr>
            <a:stCxn id="3" idx="3"/>
            <a:endCxn id="4" idx="2"/>
          </p:cNvCxnSpPr>
          <p:nvPr/>
        </p:nvCxnSpPr>
        <p:spPr>
          <a:xfrm flipV="1">
            <a:off x="5374481" y="2295671"/>
            <a:ext cx="650082" cy="941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EA37B4-E240-4180-9550-FC6964B91885}"/>
              </a:ext>
            </a:extLst>
          </p:cNvPr>
          <p:cNvCxnSpPr>
            <a:cxnSpLocks/>
            <a:stCxn id="3" idx="3"/>
            <a:endCxn id="8" idx="2"/>
          </p:cNvCxnSpPr>
          <p:nvPr/>
        </p:nvCxnSpPr>
        <p:spPr>
          <a:xfrm>
            <a:off x="5374481" y="3237029"/>
            <a:ext cx="650082" cy="6231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8A022B-7002-48F3-9376-A93FEE67DA2A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>
            <a:off x="5374481" y="3237029"/>
            <a:ext cx="650082" cy="2165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C640D7-C246-4C33-897B-153BFAC8EFC9}"/>
              </a:ext>
            </a:extLst>
          </p:cNvPr>
          <p:cNvCxnSpPr>
            <a:stCxn id="2" idx="6"/>
            <a:endCxn id="3" idx="1"/>
          </p:cNvCxnSpPr>
          <p:nvPr/>
        </p:nvCxnSpPr>
        <p:spPr>
          <a:xfrm>
            <a:off x="2474119" y="3237029"/>
            <a:ext cx="4905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3F8D365-9AB3-4431-BEFC-F87D82F94870}"/>
              </a:ext>
            </a:extLst>
          </p:cNvPr>
          <p:cNvSpPr/>
          <p:nvPr/>
        </p:nvSpPr>
        <p:spPr>
          <a:xfrm>
            <a:off x="10134600" y="0"/>
            <a:ext cx="2057400" cy="571500"/>
          </a:xfrm>
          <a:prstGeom prst="rect">
            <a:avLst/>
          </a:prstGeom>
          <a:effectLst>
            <a:outerShdw blurRad="508000" dist="50800" dir="5400000" algn="ctr" rotWithShape="0">
              <a:srgbClr val="000000">
                <a:alpha val="79000"/>
              </a:srgbClr>
            </a:outerShdw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67E42-9C1F-473C-B7AA-AF12E49DF494}"/>
              </a:ext>
            </a:extLst>
          </p:cNvPr>
          <p:cNvSpPr txBox="1"/>
          <p:nvPr/>
        </p:nvSpPr>
        <p:spPr>
          <a:xfrm>
            <a:off x="10477500" y="1010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3702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>
            <a:extLst>
              <a:ext uri="{FF2B5EF4-FFF2-40B4-BE49-F238E27FC236}">
                <a16:creationId xmlns:a16="http://schemas.microsoft.com/office/drawing/2014/main" id="{45E22C08-5331-4075-B88B-6250E5992A73}"/>
              </a:ext>
            </a:extLst>
          </p:cNvPr>
          <p:cNvSpPr/>
          <p:nvPr/>
        </p:nvSpPr>
        <p:spPr>
          <a:xfrm>
            <a:off x="233361" y="443831"/>
            <a:ext cx="2847975" cy="971549"/>
          </a:xfrm>
          <a:prstGeom prst="ellipse">
            <a:avLst/>
          </a:prstGeom>
          <a:solidFill>
            <a:schemeClr val="accent1">
              <a:lumMod val="60000"/>
              <a:lumOff val="40000"/>
              <a:alpha val="83000"/>
            </a:schemeClr>
          </a:solidFill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Devised Strategy</a:t>
            </a:r>
            <a:endParaRPr lang="en-PK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FC785EC-771F-40AC-892C-A2177FF89979}"/>
              </a:ext>
            </a:extLst>
          </p:cNvPr>
          <p:cNvSpPr/>
          <p:nvPr/>
        </p:nvSpPr>
        <p:spPr>
          <a:xfrm>
            <a:off x="1243011" y="3005373"/>
            <a:ext cx="1838325" cy="714375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2D3F43C-A01F-48F6-A52C-F7501B1168B5}"/>
              </a:ext>
            </a:extLst>
          </p:cNvPr>
          <p:cNvSpPr/>
          <p:nvPr/>
        </p:nvSpPr>
        <p:spPr>
          <a:xfrm>
            <a:off x="4343399" y="1099779"/>
            <a:ext cx="2343150" cy="981074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2F387B-7D4E-4A00-923B-EF8E56D4FD22}"/>
              </a:ext>
            </a:extLst>
          </p:cNvPr>
          <p:cNvSpPr/>
          <p:nvPr/>
        </p:nvSpPr>
        <p:spPr>
          <a:xfrm>
            <a:off x="3757611" y="2872024"/>
            <a:ext cx="2343150" cy="981075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C4F7D10-56DF-4C31-824B-60B267E5538B}"/>
              </a:ext>
            </a:extLst>
          </p:cNvPr>
          <p:cNvSpPr/>
          <p:nvPr/>
        </p:nvSpPr>
        <p:spPr>
          <a:xfrm>
            <a:off x="3757611" y="5315187"/>
            <a:ext cx="2343150" cy="981074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9" name="Rectangle: Diagonal Corners Rounded 48">
            <a:extLst>
              <a:ext uri="{FF2B5EF4-FFF2-40B4-BE49-F238E27FC236}">
                <a16:creationId xmlns:a16="http://schemas.microsoft.com/office/drawing/2014/main" id="{0BFDFA76-49A0-471B-ADCA-B26629E94548}"/>
              </a:ext>
            </a:extLst>
          </p:cNvPr>
          <p:cNvSpPr/>
          <p:nvPr/>
        </p:nvSpPr>
        <p:spPr>
          <a:xfrm>
            <a:off x="7339011" y="1180741"/>
            <a:ext cx="1914525" cy="819150"/>
          </a:xfrm>
          <a:prstGeom prst="round2Diag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0" name="Rectangle: Diagonal Corners Rounded 49">
            <a:extLst>
              <a:ext uri="{FF2B5EF4-FFF2-40B4-BE49-F238E27FC236}">
                <a16:creationId xmlns:a16="http://schemas.microsoft.com/office/drawing/2014/main" id="{8255149C-C238-4350-B0A0-BD14B7341138}"/>
              </a:ext>
            </a:extLst>
          </p:cNvPr>
          <p:cNvSpPr/>
          <p:nvPr/>
        </p:nvSpPr>
        <p:spPr>
          <a:xfrm>
            <a:off x="6834187" y="2855991"/>
            <a:ext cx="2476500" cy="1033554"/>
          </a:xfrm>
          <a:prstGeom prst="round2Diag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1" name="Rectangle: Diagonal Corners Rounded 50">
            <a:extLst>
              <a:ext uri="{FF2B5EF4-FFF2-40B4-BE49-F238E27FC236}">
                <a16:creationId xmlns:a16="http://schemas.microsoft.com/office/drawing/2014/main" id="{B2C46CD9-1172-48CC-BBC0-4D1333AC1197}"/>
              </a:ext>
            </a:extLst>
          </p:cNvPr>
          <p:cNvSpPr/>
          <p:nvPr/>
        </p:nvSpPr>
        <p:spPr>
          <a:xfrm>
            <a:off x="6686549" y="5396148"/>
            <a:ext cx="1914525" cy="819150"/>
          </a:xfrm>
          <a:prstGeom prst="round2Diag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F672A51-8E17-4597-9816-9E98699912CE}"/>
              </a:ext>
            </a:extLst>
          </p:cNvPr>
          <p:cNvSpPr/>
          <p:nvPr/>
        </p:nvSpPr>
        <p:spPr>
          <a:xfrm>
            <a:off x="10363200" y="4380455"/>
            <a:ext cx="1276348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CF83F9-AFA2-4D9D-8E47-EB842629619C}"/>
              </a:ext>
            </a:extLst>
          </p:cNvPr>
          <p:cNvSpPr/>
          <p:nvPr/>
        </p:nvSpPr>
        <p:spPr>
          <a:xfrm>
            <a:off x="10367962" y="2881752"/>
            <a:ext cx="1243010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F884DB-4686-4208-A18B-4C7F1A99AEBB}"/>
              </a:ext>
            </a:extLst>
          </p:cNvPr>
          <p:cNvSpPr/>
          <p:nvPr/>
        </p:nvSpPr>
        <p:spPr>
          <a:xfrm>
            <a:off x="10363200" y="5860379"/>
            <a:ext cx="1276348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F12330-2E83-4F96-90EF-447FFBB0135F}"/>
              </a:ext>
            </a:extLst>
          </p:cNvPr>
          <p:cNvSpPr/>
          <p:nvPr/>
        </p:nvSpPr>
        <p:spPr>
          <a:xfrm>
            <a:off x="10396538" y="3629495"/>
            <a:ext cx="1243010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1B8BE9-A637-43E0-BB7E-DF23303C354D}"/>
              </a:ext>
            </a:extLst>
          </p:cNvPr>
          <p:cNvSpPr/>
          <p:nvPr/>
        </p:nvSpPr>
        <p:spPr>
          <a:xfrm>
            <a:off x="10363200" y="5125773"/>
            <a:ext cx="1276348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CAB1A992-1519-49D3-B083-FE44E6839E25}"/>
              </a:ext>
            </a:extLst>
          </p:cNvPr>
          <p:cNvSpPr/>
          <p:nvPr/>
        </p:nvSpPr>
        <p:spPr>
          <a:xfrm rot="10800000">
            <a:off x="1452559" y="3919772"/>
            <a:ext cx="1057275" cy="1643064"/>
          </a:xfrm>
          <a:prstGeom prst="downArrow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3B5F16-0CE2-4CEA-A2A7-143E0DF31E44}"/>
              </a:ext>
            </a:extLst>
          </p:cNvPr>
          <p:cNvSpPr txBox="1"/>
          <p:nvPr/>
        </p:nvSpPr>
        <p:spPr>
          <a:xfrm rot="16200000">
            <a:off x="1490660" y="4682842"/>
            <a:ext cx="98107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sensor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4E47EC-FCCF-4ADE-977A-4964AD5EFC91}"/>
              </a:ext>
            </a:extLst>
          </p:cNvPr>
          <p:cNvSpPr txBox="1"/>
          <p:nvPr/>
        </p:nvSpPr>
        <p:spPr>
          <a:xfrm>
            <a:off x="1462084" y="3049603"/>
            <a:ext cx="140017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Embedded system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BFE7E1-1560-4F03-8037-14DF93CE0E22}"/>
              </a:ext>
            </a:extLst>
          </p:cNvPr>
          <p:cNvCxnSpPr>
            <a:stCxn id="45" idx="3"/>
            <a:endCxn id="46" idx="2"/>
          </p:cNvCxnSpPr>
          <p:nvPr/>
        </p:nvCxnSpPr>
        <p:spPr>
          <a:xfrm flipV="1">
            <a:off x="3081336" y="1590316"/>
            <a:ext cx="1262063" cy="1772245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5CECD45-C69D-4610-8865-5FB601EF59A1}"/>
              </a:ext>
            </a:extLst>
          </p:cNvPr>
          <p:cNvCxnSpPr>
            <a:stCxn id="45" idx="3"/>
            <a:endCxn id="47" idx="2"/>
          </p:cNvCxnSpPr>
          <p:nvPr/>
        </p:nvCxnSpPr>
        <p:spPr>
          <a:xfrm>
            <a:off x="3081336" y="3362561"/>
            <a:ext cx="676275" cy="1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9A9D4BA-F7A6-4F6F-8FA0-AC6BC16D1015}"/>
              </a:ext>
            </a:extLst>
          </p:cNvPr>
          <p:cNvCxnSpPr>
            <a:stCxn id="45" idx="3"/>
            <a:endCxn id="48" idx="2"/>
          </p:cNvCxnSpPr>
          <p:nvPr/>
        </p:nvCxnSpPr>
        <p:spPr>
          <a:xfrm>
            <a:off x="3081336" y="3362561"/>
            <a:ext cx="676275" cy="2443163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071EDF-E9D6-434C-8272-A8B06D040C47}"/>
              </a:ext>
            </a:extLst>
          </p:cNvPr>
          <p:cNvCxnSpPr>
            <a:stCxn id="46" idx="6"/>
            <a:endCxn id="49" idx="2"/>
          </p:cNvCxnSpPr>
          <p:nvPr/>
        </p:nvCxnSpPr>
        <p:spPr>
          <a:xfrm>
            <a:off x="6686549" y="1590316"/>
            <a:ext cx="652462" cy="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54B9666-D8F5-4671-8E4F-A07448577817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6100761" y="3362562"/>
            <a:ext cx="733426" cy="10206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0101CF5-A4BC-4505-BB50-0277A1E94930}"/>
              </a:ext>
            </a:extLst>
          </p:cNvPr>
          <p:cNvCxnSpPr>
            <a:stCxn id="48" idx="6"/>
            <a:endCxn id="51" idx="2"/>
          </p:cNvCxnSpPr>
          <p:nvPr/>
        </p:nvCxnSpPr>
        <p:spPr>
          <a:xfrm flipV="1">
            <a:off x="6100761" y="5805723"/>
            <a:ext cx="585788" cy="1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FD502C-22E9-4ED7-B1A8-0346E186A1F5}"/>
              </a:ext>
            </a:extLst>
          </p:cNvPr>
          <p:cNvCxnSpPr>
            <a:cxnSpLocks/>
            <a:stCxn id="51" idx="0"/>
            <a:endCxn id="56" idx="1"/>
          </p:cNvCxnSpPr>
          <p:nvPr/>
        </p:nvCxnSpPr>
        <p:spPr>
          <a:xfrm flipV="1">
            <a:off x="8601074" y="5430573"/>
            <a:ext cx="1762126" cy="37515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7D6EED0-59AB-4D4D-AC79-B62D2772B112}"/>
              </a:ext>
            </a:extLst>
          </p:cNvPr>
          <p:cNvCxnSpPr>
            <a:cxnSpLocks/>
            <a:stCxn id="51" idx="0"/>
            <a:endCxn id="52" idx="1"/>
          </p:cNvCxnSpPr>
          <p:nvPr/>
        </p:nvCxnSpPr>
        <p:spPr>
          <a:xfrm flipV="1">
            <a:off x="8601074" y="4685255"/>
            <a:ext cx="1762126" cy="1120468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0E2994E-C96C-4652-9800-EB2162FEC605}"/>
              </a:ext>
            </a:extLst>
          </p:cNvPr>
          <p:cNvCxnSpPr>
            <a:cxnSpLocks/>
            <a:stCxn id="51" idx="0"/>
            <a:endCxn id="55" idx="1"/>
          </p:cNvCxnSpPr>
          <p:nvPr/>
        </p:nvCxnSpPr>
        <p:spPr>
          <a:xfrm flipV="1">
            <a:off x="8601074" y="3934295"/>
            <a:ext cx="1795464" cy="1871428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FDB738-35E6-401A-90E9-85EC3BA7F0D9}"/>
              </a:ext>
            </a:extLst>
          </p:cNvPr>
          <p:cNvCxnSpPr>
            <a:cxnSpLocks/>
            <a:stCxn id="51" idx="0"/>
            <a:endCxn id="53" idx="1"/>
          </p:cNvCxnSpPr>
          <p:nvPr/>
        </p:nvCxnSpPr>
        <p:spPr>
          <a:xfrm flipV="1">
            <a:off x="8601074" y="3186552"/>
            <a:ext cx="1766888" cy="2619171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C11FCDB-8448-429F-8B4A-EA6974414A5A}"/>
              </a:ext>
            </a:extLst>
          </p:cNvPr>
          <p:cNvSpPr txBox="1"/>
          <p:nvPr/>
        </p:nvSpPr>
        <p:spPr>
          <a:xfrm>
            <a:off x="10472736" y="2966609"/>
            <a:ext cx="904875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RPE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DD6F09-2C4A-4AC8-93AB-928F828F47EB}"/>
              </a:ext>
            </a:extLst>
          </p:cNvPr>
          <p:cNvSpPr txBox="1"/>
          <p:nvPr/>
        </p:nvSpPr>
        <p:spPr>
          <a:xfrm>
            <a:off x="10515602" y="3669523"/>
            <a:ext cx="904875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Novice-Pro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1C6725F-3FDC-4DBA-A457-8B44967EA26D}"/>
              </a:ext>
            </a:extLst>
          </p:cNvPr>
          <p:cNvSpPr txBox="1"/>
          <p:nvPr/>
        </p:nvSpPr>
        <p:spPr>
          <a:xfrm>
            <a:off x="10520368" y="4517399"/>
            <a:ext cx="91916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Rapidity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05DC85-1189-4B41-AFEA-5E53D5CD3B64}"/>
              </a:ext>
            </a:extLst>
          </p:cNvPr>
          <p:cNvSpPr txBox="1"/>
          <p:nvPr/>
        </p:nvSpPr>
        <p:spPr>
          <a:xfrm>
            <a:off x="10534655" y="5261296"/>
            <a:ext cx="904875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Fatigue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8AB7BF-6FB6-4E83-9284-6462BAD3DB11}"/>
              </a:ext>
            </a:extLst>
          </p:cNvPr>
          <p:cNvSpPr txBox="1"/>
          <p:nvPr/>
        </p:nvSpPr>
        <p:spPr>
          <a:xfrm>
            <a:off x="10396538" y="5930729"/>
            <a:ext cx="1276348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Performance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7D564A-BCF0-47E5-88C2-6236EF3F69C4}"/>
              </a:ext>
            </a:extLst>
          </p:cNvPr>
          <p:cNvSpPr txBox="1"/>
          <p:nvPr/>
        </p:nvSpPr>
        <p:spPr>
          <a:xfrm>
            <a:off x="4048122" y="5482250"/>
            <a:ext cx="172402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Supervised Classifier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41958-A670-45B4-8613-31D04D82DBF6}"/>
              </a:ext>
            </a:extLst>
          </p:cNvPr>
          <p:cNvSpPr txBox="1"/>
          <p:nvPr/>
        </p:nvSpPr>
        <p:spPr>
          <a:xfrm>
            <a:off x="4352925" y="3073417"/>
            <a:ext cx="1538286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Function Regression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FAED8E-34AA-46B7-976D-F94977135A11}"/>
              </a:ext>
            </a:extLst>
          </p:cNvPr>
          <p:cNvSpPr txBox="1"/>
          <p:nvPr/>
        </p:nvSpPr>
        <p:spPr>
          <a:xfrm>
            <a:off x="4852984" y="1310321"/>
            <a:ext cx="1419222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Time series forecast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BB2DD0-A695-48CC-AC50-AAD36E7435B2}"/>
              </a:ext>
            </a:extLst>
          </p:cNvPr>
          <p:cNvSpPr txBox="1"/>
          <p:nvPr/>
        </p:nvSpPr>
        <p:spPr>
          <a:xfrm>
            <a:off x="6927053" y="5620749"/>
            <a:ext cx="1521621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Status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666853-59F7-4F3F-B0D8-DFAC3CF269E3}"/>
              </a:ext>
            </a:extLst>
          </p:cNvPr>
          <p:cNvSpPr txBox="1"/>
          <p:nvPr/>
        </p:nvSpPr>
        <p:spPr>
          <a:xfrm>
            <a:off x="6938961" y="2975790"/>
            <a:ext cx="2419349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Mapping between performance and mood states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8D8250-924C-4424-8C79-9CF233395175}"/>
              </a:ext>
            </a:extLst>
          </p:cNvPr>
          <p:cNvSpPr txBox="1"/>
          <p:nvPr/>
        </p:nvSpPr>
        <p:spPr>
          <a:xfrm>
            <a:off x="7429497" y="1277358"/>
            <a:ext cx="1766887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Evaluation of training strategy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4C40C72-DC95-4F27-941A-2A6663479D0F}"/>
              </a:ext>
            </a:extLst>
          </p:cNvPr>
          <p:cNvSpPr/>
          <p:nvPr/>
        </p:nvSpPr>
        <p:spPr>
          <a:xfrm>
            <a:off x="10346534" y="2138050"/>
            <a:ext cx="1243010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A4492-5BCC-46FF-B070-CCA4BC699FAA}"/>
              </a:ext>
            </a:extLst>
          </p:cNvPr>
          <p:cNvSpPr txBox="1"/>
          <p:nvPr/>
        </p:nvSpPr>
        <p:spPr>
          <a:xfrm>
            <a:off x="10482261" y="2203885"/>
            <a:ext cx="904875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Active Reps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2ECE59E-E402-41CA-A2E7-BC45D68659AC}"/>
              </a:ext>
            </a:extLst>
          </p:cNvPr>
          <p:cNvCxnSpPr>
            <a:cxnSpLocks/>
            <a:stCxn id="51" idx="0"/>
            <a:endCxn id="44" idx="1"/>
          </p:cNvCxnSpPr>
          <p:nvPr/>
        </p:nvCxnSpPr>
        <p:spPr>
          <a:xfrm flipV="1">
            <a:off x="8601074" y="1667713"/>
            <a:ext cx="1752601" cy="413801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EA5281-7535-43C8-8F41-906A68B1E8D5}"/>
              </a:ext>
            </a:extLst>
          </p:cNvPr>
          <p:cNvCxnSpPr>
            <a:stCxn id="51" idx="0"/>
            <a:endCxn id="74" idx="1"/>
          </p:cNvCxnSpPr>
          <p:nvPr/>
        </p:nvCxnSpPr>
        <p:spPr>
          <a:xfrm>
            <a:off x="8601074" y="5805723"/>
            <a:ext cx="1795464" cy="294283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F9F81D0-E1C8-43CB-8F1A-B2ABD52FC3E6}"/>
              </a:ext>
            </a:extLst>
          </p:cNvPr>
          <p:cNvSpPr/>
          <p:nvPr/>
        </p:nvSpPr>
        <p:spPr>
          <a:xfrm>
            <a:off x="10353675" y="1362913"/>
            <a:ext cx="1243010" cy="609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1171D2A-0E85-497B-832F-0BC9E82AF886}"/>
              </a:ext>
            </a:extLst>
          </p:cNvPr>
          <p:cNvSpPr txBox="1"/>
          <p:nvPr/>
        </p:nvSpPr>
        <p:spPr>
          <a:xfrm>
            <a:off x="10491786" y="1495897"/>
            <a:ext cx="904875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Pace</a:t>
            </a:r>
            <a:endParaRPr lang="en-PK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F1404C9-D0AB-4C29-871B-E9EF2EEFA7F0}"/>
              </a:ext>
            </a:extLst>
          </p:cNvPr>
          <p:cNvCxnSpPr>
            <a:cxnSpLocks/>
            <a:stCxn id="51" idx="0"/>
            <a:endCxn id="81" idx="1"/>
          </p:cNvCxnSpPr>
          <p:nvPr/>
        </p:nvCxnSpPr>
        <p:spPr>
          <a:xfrm flipV="1">
            <a:off x="8601074" y="2442850"/>
            <a:ext cx="1745460" cy="3362873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ABCDC77-83EA-4290-996E-402052775607}"/>
              </a:ext>
            </a:extLst>
          </p:cNvPr>
          <p:cNvSpPr/>
          <p:nvPr/>
        </p:nvSpPr>
        <p:spPr>
          <a:xfrm>
            <a:off x="9196384" y="0"/>
            <a:ext cx="2995616" cy="571500"/>
          </a:xfrm>
          <a:prstGeom prst="rect">
            <a:avLst/>
          </a:prstGeom>
          <a:effectLst>
            <a:outerShdw blurRad="508000" dist="50800" dir="5400000" algn="ctr" rotWithShape="0">
              <a:srgbClr val="000000">
                <a:alpha val="79000"/>
              </a:srgbClr>
            </a:outerShdw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FCD959-A75A-4459-BA89-E3B9DD86C191}"/>
              </a:ext>
            </a:extLst>
          </p:cNvPr>
          <p:cNvSpPr txBox="1"/>
          <p:nvPr/>
        </p:nvSpPr>
        <p:spPr>
          <a:xfrm>
            <a:off x="9498806" y="101084"/>
            <a:ext cx="266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of Project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3964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Oval 1038">
            <a:extLst>
              <a:ext uri="{FF2B5EF4-FFF2-40B4-BE49-F238E27FC236}">
                <a16:creationId xmlns:a16="http://schemas.microsoft.com/office/drawing/2014/main" id="{667B8383-534B-4355-A86E-CAE95C348DE7}"/>
              </a:ext>
            </a:extLst>
          </p:cNvPr>
          <p:cNvSpPr/>
          <p:nvPr/>
        </p:nvSpPr>
        <p:spPr>
          <a:xfrm rot="21362518">
            <a:off x="3438935" y="319186"/>
            <a:ext cx="2476724" cy="98077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 Neural Network</a:t>
            </a:r>
            <a:endParaRPr lang="en-PK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2353AEB-2C41-4444-BEF6-F58DCCD92110}"/>
              </a:ext>
            </a:extLst>
          </p:cNvPr>
          <p:cNvSpPr/>
          <p:nvPr/>
        </p:nvSpPr>
        <p:spPr>
          <a:xfrm>
            <a:off x="263520" y="310638"/>
            <a:ext cx="3659961" cy="1410875"/>
          </a:xfrm>
          <a:custGeom>
            <a:avLst/>
            <a:gdLst>
              <a:gd name="connsiteX0" fmla="*/ 669930 w 3659961"/>
              <a:gd name="connsiteY0" fmla="*/ 927612 h 1410875"/>
              <a:gd name="connsiteX1" fmla="*/ 3184530 w 3659961"/>
              <a:gd name="connsiteY1" fmla="*/ 3687 h 1410875"/>
              <a:gd name="connsiteX2" fmla="*/ 3384555 w 3659961"/>
              <a:gd name="connsiteY2" fmla="*/ 1308612 h 1410875"/>
              <a:gd name="connsiteX3" fmla="*/ 193680 w 3659961"/>
              <a:gd name="connsiteY3" fmla="*/ 1280037 h 1410875"/>
              <a:gd name="connsiteX4" fmla="*/ 669930 w 3659961"/>
              <a:gd name="connsiteY4" fmla="*/ 927612 h 141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961" h="1410875">
                <a:moveTo>
                  <a:pt x="669930" y="927612"/>
                </a:moveTo>
                <a:cubicBezTo>
                  <a:pt x="1168405" y="714887"/>
                  <a:pt x="2732093" y="-59813"/>
                  <a:pt x="3184530" y="3687"/>
                </a:cubicBezTo>
                <a:cubicBezTo>
                  <a:pt x="3636968" y="67187"/>
                  <a:pt x="3883030" y="1095887"/>
                  <a:pt x="3384555" y="1308612"/>
                </a:cubicBezTo>
                <a:cubicBezTo>
                  <a:pt x="2886080" y="1521337"/>
                  <a:pt x="652467" y="1346712"/>
                  <a:pt x="193680" y="1280037"/>
                </a:cubicBezTo>
                <a:cubicBezTo>
                  <a:pt x="-265107" y="1213362"/>
                  <a:pt x="171455" y="1140337"/>
                  <a:pt x="669930" y="927612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52BFA-A7C0-4683-824D-9759903C04D3}"/>
              </a:ext>
            </a:extLst>
          </p:cNvPr>
          <p:cNvSpPr txBox="1"/>
          <p:nvPr/>
        </p:nvSpPr>
        <p:spPr>
          <a:xfrm rot="20604063">
            <a:off x="2078588" y="843723"/>
            <a:ext cx="140970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Supervised Classifier</a:t>
            </a:r>
            <a:endParaRPr lang="en-PK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81D366-E85F-43B8-8ABB-31DA52200514}"/>
              </a:ext>
            </a:extLst>
          </p:cNvPr>
          <p:cNvSpPr/>
          <p:nvPr/>
        </p:nvSpPr>
        <p:spPr>
          <a:xfrm>
            <a:off x="490244" y="446912"/>
            <a:ext cx="1298674" cy="1755886"/>
          </a:xfrm>
          <a:custGeom>
            <a:avLst/>
            <a:gdLst>
              <a:gd name="connsiteX0" fmla="*/ 300331 w 1298674"/>
              <a:gd name="connsiteY0" fmla="*/ 1429513 h 1755886"/>
              <a:gd name="connsiteX1" fmla="*/ 24106 w 1298674"/>
              <a:gd name="connsiteY1" fmla="*/ 505588 h 1755886"/>
              <a:gd name="connsiteX2" fmla="*/ 1014706 w 1298674"/>
              <a:gd name="connsiteY2" fmla="*/ 38863 h 1755886"/>
              <a:gd name="connsiteX3" fmla="*/ 1252831 w 1298674"/>
              <a:gd name="connsiteY3" fmla="*/ 1496188 h 1755886"/>
              <a:gd name="connsiteX4" fmla="*/ 243181 w 1298674"/>
              <a:gd name="connsiteY4" fmla="*/ 1753363 h 1755886"/>
              <a:gd name="connsiteX5" fmla="*/ 300331 w 1298674"/>
              <a:gd name="connsiteY5" fmla="*/ 1429513 h 17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8674" h="1755886">
                <a:moveTo>
                  <a:pt x="300331" y="1429513"/>
                </a:moveTo>
                <a:cubicBezTo>
                  <a:pt x="263818" y="1221550"/>
                  <a:pt x="-94957" y="737363"/>
                  <a:pt x="24106" y="505588"/>
                </a:cubicBezTo>
                <a:cubicBezTo>
                  <a:pt x="143169" y="273813"/>
                  <a:pt x="809919" y="-126237"/>
                  <a:pt x="1014706" y="38863"/>
                </a:cubicBezTo>
                <a:cubicBezTo>
                  <a:pt x="1219494" y="203963"/>
                  <a:pt x="1381418" y="1210438"/>
                  <a:pt x="1252831" y="1496188"/>
                </a:cubicBezTo>
                <a:cubicBezTo>
                  <a:pt x="1124244" y="1781938"/>
                  <a:pt x="400343" y="1758125"/>
                  <a:pt x="243181" y="1753363"/>
                </a:cubicBezTo>
                <a:cubicBezTo>
                  <a:pt x="86019" y="1748601"/>
                  <a:pt x="336844" y="1637476"/>
                  <a:pt x="300331" y="1429513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2538CA-E2E9-4D6C-B32F-E0EB51732C75}"/>
              </a:ext>
            </a:extLst>
          </p:cNvPr>
          <p:cNvSpPr/>
          <p:nvPr/>
        </p:nvSpPr>
        <p:spPr>
          <a:xfrm>
            <a:off x="1047750" y="1221029"/>
            <a:ext cx="305619" cy="283921"/>
          </a:xfrm>
          <a:prstGeom prst="ellips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90FFB9-B1C2-4C01-87D7-49CCCEC5255C}"/>
              </a:ext>
            </a:extLst>
          </p:cNvPr>
          <p:cNvSpPr/>
          <p:nvPr/>
        </p:nvSpPr>
        <p:spPr>
          <a:xfrm>
            <a:off x="919571" y="1112747"/>
            <a:ext cx="561975" cy="500484"/>
          </a:xfrm>
          <a:prstGeom prst="ellipse">
            <a:avLst/>
          </a:prstGeom>
          <a:solidFill>
            <a:srgbClr val="7030A0">
              <a:alpha val="3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F77BA-EE4E-4213-B534-209B925A6518}"/>
              </a:ext>
            </a:extLst>
          </p:cNvPr>
          <p:cNvCxnSpPr>
            <a:stCxn id="8" idx="4"/>
          </p:cNvCxnSpPr>
          <p:nvPr/>
        </p:nvCxnSpPr>
        <p:spPr>
          <a:xfrm flipH="1" flipV="1">
            <a:off x="1200558" y="1504950"/>
            <a:ext cx="1" cy="108281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B6299-0A47-417E-9445-9C8CD13227A3}"/>
              </a:ext>
            </a:extLst>
          </p:cNvPr>
          <p:cNvCxnSpPr>
            <a:cxnSpLocks/>
            <a:stCxn id="8" idx="5"/>
          </p:cNvCxnSpPr>
          <p:nvPr/>
        </p:nvCxnSpPr>
        <p:spPr>
          <a:xfrm flipH="1" flipV="1">
            <a:off x="1282269" y="1438275"/>
            <a:ext cx="116978" cy="101662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3D6CB-2918-44FC-8DA5-652FADBC5FA6}"/>
              </a:ext>
            </a:extLst>
          </p:cNvPr>
          <p:cNvCxnSpPr>
            <a:cxnSpLocks/>
            <a:stCxn id="8" idx="7"/>
          </p:cNvCxnSpPr>
          <p:nvPr/>
        </p:nvCxnSpPr>
        <p:spPr>
          <a:xfrm flipH="1">
            <a:off x="1340759" y="1186041"/>
            <a:ext cx="58488" cy="13881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1CDF10-4F5A-4741-B249-236F2847D92F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1135388" y="1112747"/>
            <a:ext cx="65171" cy="108282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406DA1-D55C-40CE-B706-14B920A54959}"/>
              </a:ext>
            </a:extLst>
          </p:cNvPr>
          <p:cNvCxnSpPr>
            <a:cxnSpLocks/>
          </p:cNvCxnSpPr>
          <p:nvPr/>
        </p:nvCxnSpPr>
        <p:spPr>
          <a:xfrm flipV="1">
            <a:off x="1010442" y="1460748"/>
            <a:ext cx="114239" cy="72477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2747C3-6142-4186-AC50-642D1769A095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919571" y="1359844"/>
            <a:ext cx="128179" cy="314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E1A61C8-1A0E-4C07-AED5-5CD29C5E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158943"/>
            <a:ext cx="2049861" cy="1550048"/>
          </a:xfrm>
          <a:prstGeom prst="rect">
            <a:avLst/>
          </a:prstGeom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0AAED6-17BF-40D7-BD61-B72EE87E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01" y="5079530"/>
            <a:ext cx="1804485" cy="1375363"/>
          </a:xfrm>
          <a:prstGeom prst="rect">
            <a:avLst/>
          </a:prstGeom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D64C3B-6F8F-4019-BE9C-43B10A1726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91575" y="2202798"/>
            <a:ext cx="3140877" cy="2291125"/>
          </a:xfrm>
          <a:prstGeom prst="rect">
            <a:avLst/>
          </a:prstGeom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351477-8315-4845-A18F-B0282BD4C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248" y="3295650"/>
            <a:ext cx="1453392" cy="1276634"/>
          </a:xfrm>
          <a:prstGeom prst="rect">
            <a:avLst/>
          </a:prstGeom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B906A73-CD3E-4A3A-9F0B-43D40180B7DE}"/>
                  </a:ext>
                </a:extLst>
              </p:cNvPr>
              <p:cNvSpPr txBox="1"/>
              <p:nvPr/>
            </p:nvSpPr>
            <p:spPr>
              <a:xfrm>
                <a:off x="6282088" y="2920538"/>
                <a:ext cx="2260378" cy="369332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𝑔𝑟𝑎𝑝h</m:t>
                    </m:r>
                  </m:oMath>
                </a14:m>
                <a:endParaRPr lang="en-PK" dirty="0"/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4B906A73-CD3E-4A3A-9F0B-43D40180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88" y="2920538"/>
                <a:ext cx="226037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Under The Hood of Neural Network Forward Propagation — The Dreaded ...">
            <a:extLst>
              <a:ext uri="{FF2B5EF4-FFF2-40B4-BE49-F238E27FC236}">
                <a16:creationId xmlns:a16="http://schemas.microsoft.com/office/drawing/2014/main" id="{CE4500C6-95F1-4DB5-96B5-4A4C2E7AE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013" y="1359844"/>
            <a:ext cx="1419401" cy="1476375"/>
          </a:xfrm>
          <a:prstGeom prst="rect">
            <a:avLst/>
          </a:prstGeom>
          <a:noFill/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A59ACDE3-6BEB-4C0E-A573-3FAC331C334A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3097611" y="3933967"/>
            <a:ext cx="1430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F1EFD8-BEB3-4AEC-A328-46C8ABD64489}"/>
              </a:ext>
            </a:extLst>
          </p:cNvPr>
          <p:cNvCxnSpPr>
            <a:cxnSpLocks/>
            <a:stCxn id="30" idx="0"/>
            <a:endCxn id="1028" idx="2"/>
          </p:cNvCxnSpPr>
          <p:nvPr/>
        </p:nvCxnSpPr>
        <p:spPr>
          <a:xfrm flipV="1">
            <a:off x="5254944" y="2836219"/>
            <a:ext cx="1486770" cy="45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7C74EB-8638-48FD-BC14-6744DCF26141}"/>
              </a:ext>
            </a:extLst>
          </p:cNvPr>
          <p:cNvCxnSpPr>
            <a:cxnSpLocks/>
            <a:stCxn id="28" idx="0"/>
            <a:endCxn id="30" idx="2"/>
          </p:cNvCxnSpPr>
          <p:nvPr/>
        </p:nvCxnSpPr>
        <p:spPr>
          <a:xfrm flipV="1">
            <a:off x="5254944" y="4572284"/>
            <a:ext cx="0" cy="50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CBF278-BDC7-4FE1-986F-B25F21E18A1E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81640" y="3348361"/>
            <a:ext cx="2809935" cy="5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DAD9A59-D312-4114-9E3F-218C06A2FD71}"/>
              </a:ext>
            </a:extLst>
          </p:cNvPr>
          <p:cNvSpPr txBox="1"/>
          <p:nvPr/>
        </p:nvSpPr>
        <p:spPr>
          <a:xfrm>
            <a:off x="1282269" y="4708991"/>
            <a:ext cx="1584739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Logistic Regression</a:t>
            </a:r>
            <a:endParaRPr lang="en-PK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5A08BDE2-0F62-4C66-BCE4-00A46E52D668}"/>
              </a:ext>
            </a:extLst>
          </p:cNvPr>
          <p:cNvSpPr txBox="1"/>
          <p:nvPr/>
        </p:nvSpPr>
        <p:spPr>
          <a:xfrm>
            <a:off x="6229350" y="6067425"/>
            <a:ext cx="159067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Dimensionality Increment</a:t>
            </a:r>
            <a:endParaRPr lang="en-PK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12AFC1-018E-4FAB-8F9B-E4AED51224FA}"/>
              </a:ext>
            </a:extLst>
          </p:cNvPr>
          <p:cNvSpPr txBox="1"/>
          <p:nvPr/>
        </p:nvSpPr>
        <p:spPr>
          <a:xfrm>
            <a:off x="9763125" y="4617865"/>
            <a:ext cx="1590675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Convolution Neural Network</a:t>
            </a:r>
            <a:endParaRPr lang="en-PK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F3850-6F77-4235-9DAC-14B643D7C5FE}"/>
              </a:ext>
            </a:extLst>
          </p:cNvPr>
          <p:cNvSpPr txBox="1"/>
          <p:nvPr/>
        </p:nvSpPr>
        <p:spPr>
          <a:xfrm>
            <a:off x="5998329" y="4298772"/>
            <a:ext cx="1590675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626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5DD31252-DDDD-4D9D-9A90-24747D3E1868}"/>
              </a:ext>
            </a:extLst>
          </p:cNvPr>
          <p:cNvSpPr/>
          <p:nvPr/>
        </p:nvSpPr>
        <p:spPr>
          <a:xfrm rot="21362518">
            <a:off x="3438935" y="319186"/>
            <a:ext cx="2476724" cy="98077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Neural Network</a:t>
            </a:r>
            <a:endParaRPr lang="en-PK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30208DF-2506-4092-8D41-1630B5F31839}"/>
              </a:ext>
            </a:extLst>
          </p:cNvPr>
          <p:cNvSpPr/>
          <p:nvPr/>
        </p:nvSpPr>
        <p:spPr>
          <a:xfrm>
            <a:off x="263520" y="310638"/>
            <a:ext cx="3659961" cy="1410875"/>
          </a:xfrm>
          <a:custGeom>
            <a:avLst/>
            <a:gdLst>
              <a:gd name="connsiteX0" fmla="*/ 669930 w 3659961"/>
              <a:gd name="connsiteY0" fmla="*/ 927612 h 1410875"/>
              <a:gd name="connsiteX1" fmla="*/ 3184530 w 3659961"/>
              <a:gd name="connsiteY1" fmla="*/ 3687 h 1410875"/>
              <a:gd name="connsiteX2" fmla="*/ 3384555 w 3659961"/>
              <a:gd name="connsiteY2" fmla="*/ 1308612 h 1410875"/>
              <a:gd name="connsiteX3" fmla="*/ 193680 w 3659961"/>
              <a:gd name="connsiteY3" fmla="*/ 1280037 h 1410875"/>
              <a:gd name="connsiteX4" fmla="*/ 669930 w 3659961"/>
              <a:gd name="connsiteY4" fmla="*/ 927612 h 141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961" h="1410875">
                <a:moveTo>
                  <a:pt x="669930" y="927612"/>
                </a:moveTo>
                <a:cubicBezTo>
                  <a:pt x="1168405" y="714887"/>
                  <a:pt x="2732093" y="-59813"/>
                  <a:pt x="3184530" y="3687"/>
                </a:cubicBezTo>
                <a:cubicBezTo>
                  <a:pt x="3636968" y="67187"/>
                  <a:pt x="3883030" y="1095887"/>
                  <a:pt x="3384555" y="1308612"/>
                </a:cubicBezTo>
                <a:cubicBezTo>
                  <a:pt x="2886080" y="1521337"/>
                  <a:pt x="652467" y="1346712"/>
                  <a:pt x="193680" y="1280037"/>
                </a:cubicBezTo>
                <a:cubicBezTo>
                  <a:pt x="-265107" y="1213362"/>
                  <a:pt x="171455" y="1140337"/>
                  <a:pt x="669930" y="927612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7796AB-1A1D-484C-83C0-1BECBE6F5364}"/>
              </a:ext>
            </a:extLst>
          </p:cNvPr>
          <p:cNvSpPr txBox="1"/>
          <p:nvPr/>
        </p:nvSpPr>
        <p:spPr>
          <a:xfrm rot="20604063">
            <a:off x="2038951" y="789869"/>
            <a:ext cx="140970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Function Regression</a:t>
            </a:r>
            <a:endParaRPr lang="en-PK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CC31E60-2935-4D0B-AD79-C83D6172CC18}"/>
              </a:ext>
            </a:extLst>
          </p:cNvPr>
          <p:cNvSpPr/>
          <p:nvPr/>
        </p:nvSpPr>
        <p:spPr>
          <a:xfrm>
            <a:off x="490244" y="446912"/>
            <a:ext cx="1298674" cy="1755886"/>
          </a:xfrm>
          <a:custGeom>
            <a:avLst/>
            <a:gdLst>
              <a:gd name="connsiteX0" fmla="*/ 300331 w 1298674"/>
              <a:gd name="connsiteY0" fmla="*/ 1429513 h 1755886"/>
              <a:gd name="connsiteX1" fmla="*/ 24106 w 1298674"/>
              <a:gd name="connsiteY1" fmla="*/ 505588 h 1755886"/>
              <a:gd name="connsiteX2" fmla="*/ 1014706 w 1298674"/>
              <a:gd name="connsiteY2" fmla="*/ 38863 h 1755886"/>
              <a:gd name="connsiteX3" fmla="*/ 1252831 w 1298674"/>
              <a:gd name="connsiteY3" fmla="*/ 1496188 h 1755886"/>
              <a:gd name="connsiteX4" fmla="*/ 243181 w 1298674"/>
              <a:gd name="connsiteY4" fmla="*/ 1753363 h 1755886"/>
              <a:gd name="connsiteX5" fmla="*/ 300331 w 1298674"/>
              <a:gd name="connsiteY5" fmla="*/ 1429513 h 17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8674" h="1755886">
                <a:moveTo>
                  <a:pt x="300331" y="1429513"/>
                </a:moveTo>
                <a:cubicBezTo>
                  <a:pt x="263818" y="1221550"/>
                  <a:pt x="-94957" y="737363"/>
                  <a:pt x="24106" y="505588"/>
                </a:cubicBezTo>
                <a:cubicBezTo>
                  <a:pt x="143169" y="273813"/>
                  <a:pt x="809919" y="-126237"/>
                  <a:pt x="1014706" y="38863"/>
                </a:cubicBezTo>
                <a:cubicBezTo>
                  <a:pt x="1219494" y="203963"/>
                  <a:pt x="1381418" y="1210438"/>
                  <a:pt x="1252831" y="1496188"/>
                </a:cubicBezTo>
                <a:cubicBezTo>
                  <a:pt x="1124244" y="1781938"/>
                  <a:pt x="400343" y="1758125"/>
                  <a:pt x="243181" y="1753363"/>
                </a:cubicBezTo>
                <a:cubicBezTo>
                  <a:pt x="86019" y="1748601"/>
                  <a:pt x="336844" y="1637476"/>
                  <a:pt x="300331" y="1429513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10935D-FB40-410D-A715-680C95E639D9}"/>
              </a:ext>
            </a:extLst>
          </p:cNvPr>
          <p:cNvSpPr/>
          <p:nvPr/>
        </p:nvSpPr>
        <p:spPr>
          <a:xfrm>
            <a:off x="1047750" y="1221029"/>
            <a:ext cx="305619" cy="283921"/>
          </a:xfrm>
          <a:prstGeom prst="ellips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0DCF6F-4B88-478B-8C1B-1F0EEED7630E}"/>
              </a:ext>
            </a:extLst>
          </p:cNvPr>
          <p:cNvSpPr/>
          <p:nvPr/>
        </p:nvSpPr>
        <p:spPr>
          <a:xfrm>
            <a:off x="919571" y="1112747"/>
            <a:ext cx="561975" cy="500484"/>
          </a:xfrm>
          <a:prstGeom prst="ellipse">
            <a:avLst/>
          </a:prstGeom>
          <a:solidFill>
            <a:srgbClr val="7030A0">
              <a:alpha val="3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505572-311B-4936-9DE9-C9F4492B3EBA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1200558" y="1504950"/>
            <a:ext cx="1" cy="108281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D7585C-DF95-438E-90FD-0203FB1ACC27}"/>
              </a:ext>
            </a:extLst>
          </p:cNvPr>
          <p:cNvCxnSpPr>
            <a:cxnSpLocks/>
            <a:stCxn id="29" idx="5"/>
          </p:cNvCxnSpPr>
          <p:nvPr/>
        </p:nvCxnSpPr>
        <p:spPr>
          <a:xfrm flipH="1" flipV="1">
            <a:off x="1282269" y="1438275"/>
            <a:ext cx="116978" cy="101662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E66153-A290-4ED7-BFFD-1CA511576B37}"/>
              </a:ext>
            </a:extLst>
          </p:cNvPr>
          <p:cNvCxnSpPr>
            <a:cxnSpLocks/>
            <a:stCxn id="29" idx="7"/>
          </p:cNvCxnSpPr>
          <p:nvPr/>
        </p:nvCxnSpPr>
        <p:spPr>
          <a:xfrm flipH="1">
            <a:off x="1340759" y="1186041"/>
            <a:ext cx="58488" cy="13881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AFEC6-2B96-4EAC-9AB0-765D855A0F8B}"/>
              </a:ext>
            </a:extLst>
          </p:cNvPr>
          <p:cNvCxnSpPr>
            <a:cxnSpLocks/>
            <a:endCxn id="29" idx="0"/>
          </p:cNvCxnSpPr>
          <p:nvPr/>
        </p:nvCxnSpPr>
        <p:spPr>
          <a:xfrm flipV="1">
            <a:off x="1135388" y="1112747"/>
            <a:ext cx="65171" cy="108282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5998EB-667B-4B46-9C74-F979F20E93FF}"/>
              </a:ext>
            </a:extLst>
          </p:cNvPr>
          <p:cNvCxnSpPr>
            <a:cxnSpLocks/>
          </p:cNvCxnSpPr>
          <p:nvPr/>
        </p:nvCxnSpPr>
        <p:spPr>
          <a:xfrm flipV="1">
            <a:off x="1010442" y="1460748"/>
            <a:ext cx="114239" cy="72477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992F16-1C03-402A-BE49-4253F3552D60}"/>
              </a:ext>
            </a:extLst>
          </p:cNvPr>
          <p:cNvCxnSpPr>
            <a:cxnSpLocks/>
            <a:stCxn id="29" idx="2"/>
          </p:cNvCxnSpPr>
          <p:nvPr/>
        </p:nvCxnSpPr>
        <p:spPr>
          <a:xfrm flipV="1">
            <a:off x="919571" y="1359844"/>
            <a:ext cx="128179" cy="314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99D5B7A-E7C4-4E5D-80E5-6E7D838F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69" y="2463701"/>
            <a:ext cx="2913538" cy="19629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37" name="Picture 4" descr="Under The Hood of Neural Network Forward Propagation — The Dreaded ...">
            <a:extLst>
              <a:ext uri="{FF2B5EF4-FFF2-40B4-BE49-F238E27FC236}">
                <a16:creationId xmlns:a16="http://schemas.microsoft.com/office/drawing/2014/main" id="{54C15957-5D25-4F6C-8C44-3839A003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18" y="5030547"/>
            <a:ext cx="1419401" cy="1476375"/>
          </a:xfrm>
          <a:prstGeom prst="rect">
            <a:avLst/>
          </a:prstGeom>
          <a:noFill/>
          <a:effectLst>
            <a:glow>
              <a:schemeClr val="accent1">
                <a:alpha val="3000"/>
              </a:schemeClr>
            </a:glow>
            <a:outerShdw blurRad="304800" dist="50800" dir="5400000" algn="ctr" rotWithShape="0">
              <a:srgbClr val="000000">
                <a:alpha val="43137"/>
              </a:srgbClr>
            </a:outerShd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4CF184-9D67-47E4-9D51-1B7CAED3D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346" y="2376378"/>
            <a:ext cx="2296749" cy="134885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BB5A77-AB05-4819-BBA7-B5D966CEFCE6}"/>
              </a:ext>
            </a:extLst>
          </p:cNvPr>
          <p:cNvSpPr/>
          <p:nvPr/>
        </p:nvSpPr>
        <p:spPr>
          <a:xfrm>
            <a:off x="7405149" y="1322250"/>
            <a:ext cx="1685925" cy="666750"/>
          </a:xfrm>
          <a:prstGeom prst="rect">
            <a:avLst/>
          </a:prstGeom>
          <a:solidFill>
            <a:schemeClr val="accent1">
              <a:alpha val="86000"/>
            </a:schemeClr>
          </a:solidFill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Function</a:t>
            </a:r>
            <a:endParaRPr lang="en-PK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6C9AC0-36A3-4FD2-BE97-E67AC53BFE80}"/>
              </a:ext>
            </a:extLst>
          </p:cNvPr>
          <p:cNvSpPr/>
          <p:nvPr/>
        </p:nvSpPr>
        <p:spPr>
          <a:xfrm>
            <a:off x="9042629" y="3491102"/>
            <a:ext cx="1590675" cy="1243024"/>
          </a:xfrm>
          <a:prstGeom prst="roundRect">
            <a:avLst/>
          </a:prstGeom>
          <a:solidFill>
            <a:schemeClr val="accent6">
              <a:alpha val="68000"/>
            </a:schemeClr>
          </a:solidFill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Neural Network</a:t>
            </a:r>
            <a:endParaRPr lang="en-PK" dirty="0"/>
          </a:p>
        </p:txBody>
      </p:sp>
      <p:sp>
        <p:nvSpPr>
          <p:cNvPr id="41" name="Flowchart: Or 40">
            <a:extLst>
              <a:ext uri="{FF2B5EF4-FFF2-40B4-BE49-F238E27FC236}">
                <a16:creationId xmlns:a16="http://schemas.microsoft.com/office/drawing/2014/main" id="{EABEA86C-A4DF-4045-8543-BCEB038AF83F}"/>
              </a:ext>
            </a:extLst>
          </p:cNvPr>
          <p:cNvSpPr/>
          <p:nvPr/>
        </p:nvSpPr>
        <p:spPr>
          <a:xfrm>
            <a:off x="4748988" y="4150378"/>
            <a:ext cx="604062" cy="504825"/>
          </a:xfrm>
          <a:prstGeom prst="flowChartOr">
            <a:avLst/>
          </a:prstGeom>
          <a:solidFill>
            <a:schemeClr val="accent3">
              <a:alpha val="71000"/>
            </a:schemeClr>
          </a:solidFill>
          <a:effectLst>
            <a:outerShdw blurRad="50800" dist="50800" dir="5400000" algn="ctr" rotWithShape="0">
              <a:srgbClr val="000000">
                <a:alpha val="75000"/>
              </a:srgbClr>
            </a:outerShdw>
            <a:softEdge rad="254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211480-D287-47BD-996E-B55C81B2E10C}"/>
              </a:ext>
            </a:extLst>
          </p:cNvPr>
          <p:cNvCxnSpPr>
            <a:cxnSpLocks/>
            <a:stCxn id="41" idx="6"/>
            <a:endCxn id="40" idx="1"/>
          </p:cNvCxnSpPr>
          <p:nvPr/>
        </p:nvCxnSpPr>
        <p:spPr>
          <a:xfrm flipV="1">
            <a:off x="5353050" y="4112614"/>
            <a:ext cx="3689579" cy="29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7016227-7809-4962-8989-082C70EE7B53}"/>
              </a:ext>
            </a:extLst>
          </p:cNvPr>
          <p:cNvCxnSpPr>
            <a:cxnSpLocks/>
            <a:stCxn id="38" idx="1"/>
            <a:endCxn id="41" idx="0"/>
          </p:cNvCxnSpPr>
          <p:nvPr/>
        </p:nvCxnSpPr>
        <p:spPr>
          <a:xfrm flipH="1">
            <a:off x="5051019" y="3050807"/>
            <a:ext cx="577327" cy="109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653653-59FD-42C7-98FC-E015EAD62CCB}"/>
              </a:ext>
            </a:extLst>
          </p:cNvPr>
          <p:cNvCxnSpPr>
            <a:cxnSpLocks/>
            <a:stCxn id="36" idx="3"/>
            <a:endCxn id="41" idx="2"/>
          </p:cNvCxnSpPr>
          <p:nvPr/>
        </p:nvCxnSpPr>
        <p:spPr>
          <a:xfrm>
            <a:off x="4266907" y="3445158"/>
            <a:ext cx="482081" cy="95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1772C5-5753-49A6-96DC-5F229F52A50B}"/>
              </a:ext>
            </a:extLst>
          </p:cNvPr>
          <p:cNvCxnSpPr>
            <a:cxnSpLocks/>
            <a:stCxn id="41" idx="4"/>
            <a:endCxn id="37" idx="0"/>
          </p:cNvCxnSpPr>
          <p:nvPr/>
        </p:nvCxnSpPr>
        <p:spPr>
          <a:xfrm>
            <a:off x="5051019" y="4655203"/>
            <a:ext cx="0" cy="37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3FF218-B897-44B4-BBD9-511D9F7906AC}"/>
              </a:ext>
            </a:extLst>
          </p:cNvPr>
          <p:cNvSpPr txBox="1"/>
          <p:nvPr/>
        </p:nvSpPr>
        <p:spPr>
          <a:xfrm>
            <a:off x="2026416" y="4410960"/>
            <a:ext cx="1947474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Polynomial Regression</a:t>
            </a:r>
            <a:endParaRPr lang="en-PK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B5AC19-5CF4-46C9-B158-8FFD27392D1F}"/>
              </a:ext>
            </a:extLst>
          </p:cNvPr>
          <p:cNvSpPr txBox="1"/>
          <p:nvPr/>
        </p:nvSpPr>
        <p:spPr>
          <a:xfrm>
            <a:off x="5732144" y="6341739"/>
            <a:ext cx="1947474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Neural Network</a:t>
            </a:r>
            <a:endParaRPr lang="en-PK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9CDCFAA-B762-45F5-8A1B-B51ABCA82B40}"/>
              </a:ext>
            </a:extLst>
          </p:cNvPr>
          <p:cNvCxnSpPr>
            <a:stCxn id="38" idx="0"/>
            <a:endCxn id="39" idx="1"/>
          </p:cNvCxnSpPr>
          <p:nvPr/>
        </p:nvCxnSpPr>
        <p:spPr>
          <a:xfrm flipV="1">
            <a:off x="6776721" y="1655625"/>
            <a:ext cx="628428" cy="720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1E83FD-1E43-4B1C-97AE-E437B331DD16}"/>
              </a:ext>
            </a:extLst>
          </p:cNvPr>
          <p:cNvSpPr txBox="1"/>
          <p:nvPr/>
        </p:nvSpPr>
        <p:spPr>
          <a:xfrm>
            <a:off x="5705702" y="3723799"/>
            <a:ext cx="2249504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Radial Basis Function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6872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1DD29B-E793-4B88-97EC-BFD15F487584}"/>
              </a:ext>
            </a:extLst>
          </p:cNvPr>
          <p:cNvSpPr/>
          <p:nvPr/>
        </p:nvSpPr>
        <p:spPr>
          <a:xfrm>
            <a:off x="1871296" y="910003"/>
            <a:ext cx="8449408" cy="5037993"/>
          </a:xfrm>
          <a:prstGeom prst="roundRect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17D536-977F-4D6E-BEC0-745A0CE26A00}"/>
              </a:ext>
            </a:extLst>
          </p:cNvPr>
          <p:cNvSpPr/>
          <p:nvPr/>
        </p:nvSpPr>
        <p:spPr>
          <a:xfrm>
            <a:off x="2083777" y="1116623"/>
            <a:ext cx="3569677" cy="2514600"/>
          </a:xfrm>
          <a:prstGeom prst="roundRect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2756620-BC8A-43AF-8F60-61211946D954}"/>
              </a:ext>
            </a:extLst>
          </p:cNvPr>
          <p:cNvSpPr/>
          <p:nvPr/>
        </p:nvSpPr>
        <p:spPr>
          <a:xfrm>
            <a:off x="2321169" y="1301262"/>
            <a:ext cx="3068516" cy="501161"/>
          </a:xfrm>
          <a:prstGeom prst="round2SameRect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POMS</a:t>
            </a:r>
            <a:endParaRPr lang="en-P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12B74-8E2A-4464-940E-C39AF3C67830}"/>
              </a:ext>
            </a:extLst>
          </p:cNvPr>
          <p:cNvSpPr/>
          <p:nvPr/>
        </p:nvSpPr>
        <p:spPr>
          <a:xfrm>
            <a:off x="2321170" y="2198077"/>
            <a:ext cx="1565030" cy="501161"/>
          </a:xfrm>
          <a:prstGeom prst="rect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Questionnaire</a:t>
            </a:r>
            <a:endParaRPr lang="en-P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850ADC-C2D1-4817-834E-F4E76B7558A4}"/>
              </a:ext>
            </a:extLst>
          </p:cNvPr>
          <p:cNvSpPr/>
          <p:nvPr/>
        </p:nvSpPr>
        <p:spPr>
          <a:xfrm>
            <a:off x="4422531" y="2198077"/>
            <a:ext cx="967153" cy="501161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Scales</a:t>
            </a:r>
            <a:endParaRPr lang="en-P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4C1DE0-6A34-40CD-A4DC-1DF09B59E755}"/>
              </a:ext>
            </a:extLst>
          </p:cNvPr>
          <p:cNvSpPr/>
          <p:nvPr/>
        </p:nvSpPr>
        <p:spPr>
          <a:xfrm>
            <a:off x="4107839" y="3015762"/>
            <a:ext cx="1186962" cy="413238"/>
          </a:xfrm>
          <a:prstGeom prst="ellipse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Moods</a:t>
            </a:r>
            <a:endParaRPr lang="en-PK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E36CA1-0FD5-4FB8-B4C4-6919B364B703}"/>
              </a:ext>
            </a:extLst>
          </p:cNvPr>
          <p:cNvCxnSpPr>
            <a:endCxn id="16" idx="1"/>
          </p:cNvCxnSpPr>
          <p:nvPr/>
        </p:nvCxnSpPr>
        <p:spPr>
          <a:xfrm>
            <a:off x="3886200" y="2448657"/>
            <a:ext cx="536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BFF5DD-64F1-4785-A901-DD4655CE246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4701320" y="2699238"/>
            <a:ext cx="204788" cy="316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09295E-573B-451B-85D4-CF01A0753925}"/>
              </a:ext>
            </a:extLst>
          </p:cNvPr>
          <p:cNvSpPr/>
          <p:nvPr/>
        </p:nvSpPr>
        <p:spPr>
          <a:xfrm>
            <a:off x="6435970" y="3222381"/>
            <a:ext cx="3569677" cy="2514600"/>
          </a:xfrm>
          <a:prstGeom prst="roundRect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6390FD6-B6B5-4470-B4D7-7321DCD51D12}"/>
              </a:ext>
            </a:extLst>
          </p:cNvPr>
          <p:cNvSpPr/>
          <p:nvPr/>
        </p:nvSpPr>
        <p:spPr>
          <a:xfrm rot="1914257">
            <a:off x="5589807" y="3392525"/>
            <a:ext cx="779586" cy="474784"/>
          </a:xfrm>
          <a:prstGeom prst="rightArrow">
            <a:avLst/>
          </a:prstGeom>
          <a:effectLst>
            <a:innerShdw blurRad="114300">
              <a:prstClr val="black"/>
            </a:innerShdw>
            <a:softEdge rad="127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B5C55-D849-43EF-9172-D9895F43445C}"/>
              </a:ext>
            </a:extLst>
          </p:cNvPr>
          <p:cNvSpPr txBox="1"/>
          <p:nvPr/>
        </p:nvSpPr>
        <p:spPr>
          <a:xfrm>
            <a:off x="5617277" y="2351736"/>
            <a:ext cx="1772932" cy="923330"/>
          </a:xfrm>
          <a:prstGeom prst="rect">
            <a:avLst/>
          </a:prstGeom>
          <a:noFill/>
          <a:effectLst>
            <a:innerShdw blurRad="114300">
              <a:prstClr val="black"/>
            </a:innerShdw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Relationship of POMS and performance</a:t>
            </a:r>
            <a:endParaRPr lang="en-PK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A3BDB3-D77C-4D36-9262-C2C190D280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06531" y="3428999"/>
            <a:ext cx="3021738" cy="2158445"/>
          </a:xfrm>
          <a:prstGeom prst="rect">
            <a:avLst/>
          </a:prstGeom>
          <a:effectLst>
            <a:innerShdw blurRad="114300">
              <a:prstClr val="black"/>
            </a:inn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9844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9D6B790-CDFA-4A9D-ACE9-0BC825523EC2}"/>
              </a:ext>
            </a:extLst>
          </p:cNvPr>
          <p:cNvSpPr/>
          <p:nvPr/>
        </p:nvSpPr>
        <p:spPr>
          <a:xfrm rot="21362518">
            <a:off x="3438935" y="319186"/>
            <a:ext cx="2476724" cy="980774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Autoregressive Model</a:t>
            </a:r>
            <a:endParaRPr lang="en-PK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DFA6B87-BADB-4CA3-AC83-266BAE8E79A4}"/>
              </a:ext>
            </a:extLst>
          </p:cNvPr>
          <p:cNvSpPr/>
          <p:nvPr/>
        </p:nvSpPr>
        <p:spPr>
          <a:xfrm>
            <a:off x="263520" y="310638"/>
            <a:ext cx="3659961" cy="1410875"/>
          </a:xfrm>
          <a:custGeom>
            <a:avLst/>
            <a:gdLst>
              <a:gd name="connsiteX0" fmla="*/ 669930 w 3659961"/>
              <a:gd name="connsiteY0" fmla="*/ 927612 h 1410875"/>
              <a:gd name="connsiteX1" fmla="*/ 3184530 w 3659961"/>
              <a:gd name="connsiteY1" fmla="*/ 3687 h 1410875"/>
              <a:gd name="connsiteX2" fmla="*/ 3384555 w 3659961"/>
              <a:gd name="connsiteY2" fmla="*/ 1308612 h 1410875"/>
              <a:gd name="connsiteX3" fmla="*/ 193680 w 3659961"/>
              <a:gd name="connsiteY3" fmla="*/ 1280037 h 1410875"/>
              <a:gd name="connsiteX4" fmla="*/ 669930 w 3659961"/>
              <a:gd name="connsiteY4" fmla="*/ 927612 h 141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961" h="1410875">
                <a:moveTo>
                  <a:pt x="669930" y="927612"/>
                </a:moveTo>
                <a:cubicBezTo>
                  <a:pt x="1168405" y="714887"/>
                  <a:pt x="2732093" y="-59813"/>
                  <a:pt x="3184530" y="3687"/>
                </a:cubicBezTo>
                <a:cubicBezTo>
                  <a:pt x="3636968" y="67187"/>
                  <a:pt x="3883030" y="1095887"/>
                  <a:pt x="3384555" y="1308612"/>
                </a:cubicBezTo>
                <a:cubicBezTo>
                  <a:pt x="2886080" y="1521337"/>
                  <a:pt x="652467" y="1346712"/>
                  <a:pt x="193680" y="1280037"/>
                </a:cubicBezTo>
                <a:cubicBezTo>
                  <a:pt x="-265107" y="1213362"/>
                  <a:pt x="171455" y="1140337"/>
                  <a:pt x="669930" y="927612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FFA4-A871-49C0-9B7A-28B065FB3F39}"/>
              </a:ext>
            </a:extLst>
          </p:cNvPr>
          <p:cNvSpPr txBox="1"/>
          <p:nvPr/>
        </p:nvSpPr>
        <p:spPr>
          <a:xfrm rot="20604063">
            <a:off x="1939502" y="844009"/>
            <a:ext cx="1409700" cy="646331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Time Series Forecast</a:t>
            </a:r>
            <a:endParaRPr lang="en-PK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1D3C961-48EA-4C3D-9165-0D828EB85A09}"/>
              </a:ext>
            </a:extLst>
          </p:cNvPr>
          <p:cNvSpPr/>
          <p:nvPr/>
        </p:nvSpPr>
        <p:spPr>
          <a:xfrm>
            <a:off x="490244" y="446912"/>
            <a:ext cx="1298674" cy="1755886"/>
          </a:xfrm>
          <a:custGeom>
            <a:avLst/>
            <a:gdLst>
              <a:gd name="connsiteX0" fmla="*/ 300331 w 1298674"/>
              <a:gd name="connsiteY0" fmla="*/ 1429513 h 1755886"/>
              <a:gd name="connsiteX1" fmla="*/ 24106 w 1298674"/>
              <a:gd name="connsiteY1" fmla="*/ 505588 h 1755886"/>
              <a:gd name="connsiteX2" fmla="*/ 1014706 w 1298674"/>
              <a:gd name="connsiteY2" fmla="*/ 38863 h 1755886"/>
              <a:gd name="connsiteX3" fmla="*/ 1252831 w 1298674"/>
              <a:gd name="connsiteY3" fmla="*/ 1496188 h 1755886"/>
              <a:gd name="connsiteX4" fmla="*/ 243181 w 1298674"/>
              <a:gd name="connsiteY4" fmla="*/ 1753363 h 1755886"/>
              <a:gd name="connsiteX5" fmla="*/ 300331 w 1298674"/>
              <a:gd name="connsiteY5" fmla="*/ 1429513 h 17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8674" h="1755886">
                <a:moveTo>
                  <a:pt x="300331" y="1429513"/>
                </a:moveTo>
                <a:cubicBezTo>
                  <a:pt x="263818" y="1221550"/>
                  <a:pt x="-94957" y="737363"/>
                  <a:pt x="24106" y="505588"/>
                </a:cubicBezTo>
                <a:cubicBezTo>
                  <a:pt x="143169" y="273813"/>
                  <a:pt x="809919" y="-126237"/>
                  <a:pt x="1014706" y="38863"/>
                </a:cubicBezTo>
                <a:cubicBezTo>
                  <a:pt x="1219494" y="203963"/>
                  <a:pt x="1381418" y="1210438"/>
                  <a:pt x="1252831" y="1496188"/>
                </a:cubicBezTo>
                <a:cubicBezTo>
                  <a:pt x="1124244" y="1781938"/>
                  <a:pt x="400343" y="1758125"/>
                  <a:pt x="243181" y="1753363"/>
                </a:cubicBezTo>
                <a:cubicBezTo>
                  <a:pt x="86019" y="1748601"/>
                  <a:pt x="336844" y="1637476"/>
                  <a:pt x="300331" y="1429513"/>
                </a:cubicBezTo>
                <a:close/>
              </a:path>
            </a:pathLst>
          </a:cu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313769-B3DD-411F-92F9-B670DD4C4766}"/>
              </a:ext>
            </a:extLst>
          </p:cNvPr>
          <p:cNvSpPr/>
          <p:nvPr/>
        </p:nvSpPr>
        <p:spPr>
          <a:xfrm>
            <a:off x="1047750" y="1221029"/>
            <a:ext cx="305619" cy="283921"/>
          </a:xfrm>
          <a:prstGeom prst="ellips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4A923E-96FF-45EE-AD76-6ABE7ADE3A35}"/>
              </a:ext>
            </a:extLst>
          </p:cNvPr>
          <p:cNvSpPr/>
          <p:nvPr/>
        </p:nvSpPr>
        <p:spPr>
          <a:xfrm>
            <a:off x="919571" y="1112747"/>
            <a:ext cx="561975" cy="500484"/>
          </a:xfrm>
          <a:prstGeom prst="ellipse">
            <a:avLst/>
          </a:prstGeom>
          <a:solidFill>
            <a:srgbClr val="7030A0">
              <a:alpha val="35000"/>
            </a:srgb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D203EB-BD61-4F6F-B127-14AA15C07FC4}"/>
              </a:ext>
            </a:extLst>
          </p:cNvPr>
          <p:cNvCxnSpPr>
            <a:stCxn id="7" idx="4"/>
          </p:cNvCxnSpPr>
          <p:nvPr/>
        </p:nvCxnSpPr>
        <p:spPr>
          <a:xfrm flipH="1" flipV="1">
            <a:off x="1200558" y="1504950"/>
            <a:ext cx="1" cy="108281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7AB53A-6B83-410F-A9D9-A7E06A0465A4}"/>
              </a:ext>
            </a:extLst>
          </p:cNvPr>
          <p:cNvCxnSpPr>
            <a:cxnSpLocks/>
            <a:stCxn id="7" idx="5"/>
          </p:cNvCxnSpPr>
          <p:nvPr/>
        </p:nvCxnSpPr>
        <p:spPr>
          <a:xfrm flipH="1" flipV="1">
            <a:off x="1282269" y="1438275"/>
            <a:ext cx="116978" cy="101662"/>
          </a:xfrm>
          <a:prstGeom prst="line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41C5DF-05B0-4113-A8E5-4299A16F9A1F}"/>
              </a:ext>
            </a:extLst>
          </p:cNvPr>
          <p:cNvCxnSpPr>
            <a:cxnSpLocks/>
            <a:stCxn id="7" idx="7"/>
          </p:cNvCxnSpPr>
          <p:nvPr/>
        </p:nvCxnSpPr>
        <p:spPr>
          <a:xfrm flipH="1">
            <a:off x="1340759" y="1186041"/>
            <a:ext cx="58488" cy="13881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7B61F0-CEC9-4612-957B-0124BF1F3513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1135388" y="1112747"/>
            <a:ext cx="65171" cy="108282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1BD6AD-0F36-462E-A8E6-30E38598B2B6}"/>
              </a:ext>
            </a:extLst>
          </p:cNvPr>
          <p:cNvCxnSpPr>
            <a:cxnSpLocks/>
          </p:cNvCxnSpPr>
          <p:nvPr/>
        </p:nvCxnSpPr>
        <p:spPr>
          <a:xfrm flipV="1">
            <a:off x="1010442" y="1460748"/>
            <a:ext cx="114239" cy="72477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84D1A2-1903-474C-B457-A72334ABE4F0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919571" y="1359844"/>
            <a:ext cx="128179" cy="3145"/>
          </a:xfrm>
          <a:prstGeom prst="line">
            <a:avLst/>
          </a:prstGeom>
          <a:effectLst>
            <a:glow>
              <a:schemeClr val="accent1"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0CF4E8-E456-4EF8-9C82-A3AB8CF87712}"/>
              </a:ext>
            </a:extLst>
          </p:cNvPr>
          <p:cNvSpPr/>
          <p:nvPr/>
        </p:nvSpPr>
        <p:spPr>
          <a:xfrm>
            <a:off x="3923481" y="3381375"/>
            <a:ext cx="1304795" cy="1067975"/>
          </a:xfrm>
          <a:prstGeom prst="roundRect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Nth-order FIR filter</a:t>
            </a:r>
            <a:endParaRPr lang="en-PK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2A5C88-A740-43A9-947F-2C9048470B70}"/>
              </a:ext>
            </a:extLst>
          </p:cNvPr>
          <p:cNvSpPr/>
          <p:nvPr/>
        </p:nvSpPr>
        <p:spPr>
          <a:xfrm>
            <a:off x="2067841" y="3381375"/>
            <a:ext cx="1304795" cy="1067975"/>
          </a:xfrm>
          <a:prstGeom prst="roundRect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</a:t>
            </a:r>
            <a:endParaRPr lang="en-PK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3C1DEBA-179E-46D5-9E39-28184F605832}"/>
              </a:ext>
            </a:extLst>
          </p:cNvPr>
          <p:cNvSpPr/>
          <p:nvPr/>
        </p:nvSpPr>
        <p:spPr>
          <a:xfrm rot="7076349">
            <a:off x="4112770" y="1799530"/>
            <a:ext cx="1842700" cy="1266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EFDC76-22E1-4C64-9828-DD5509AFBC6D}"/>
              </a:ext>
            </a:extLst>
          </p:cNvPr>
          <p:cNvSpPr txBox="1"/>
          <p:nvPr/>
        </p:nvSpPr>
        <p:spPr>
          <a:xfrm rot="17837432">
            <a:off x="4348641" y="2052077"/>
            <a:ext cx="1534555" cy="369332"/>
          </a:xfrm>
          <a:prstGeom prst="rect">
            <a:avLst/>
          </a:prstGeom>
          <a:noFill/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White Noise</a:t>
            </a:r>
            <a:endParaRPr lang="en-PK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37BFA-1CAA-4671-A75B-ECA80E0B089D}"/>
              </a:ext>
            </a:extLst>
          </p:cNvPr>
          <p:cNvSpPr/>
          <p:nvPr/>
        </p:nvSpPr>
        <p:spPr>
          <a:xfrm>
            <a:off x="5863088" y="3381375"/>
            <a:ext cx="1982538" cy="1067975"/>
          </a:xfrm>
          <a:prstGeom prst="rect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Adaptive Model</a:t>
            </a:r>
            <a:endParaRPr lang="en-PK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B1DAA1-39AA-4DEE-811A-BF7041D0F8A8}"/>
              </a:ext>
            </a:extLst>
          </p:cNvPr>
          <p:cNvSpPr/>
          <p:nvPr/>
        </p:nvSpPr>
        <p:spPr>
          <a:xfrm>
            <a:off x="6024562" y="5446330"/>
            <a:ext cx="1338263" cy="1000125"/>
          </a:xfrm>
          <a:prstGeom prst="ellipse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Least Squares</a:t>
            </a:r>
            <a:endParaRPr lang="en-PK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ABFAD7-8A35-47B5-ACA5-3444E9577076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6693694" y="4449350"/>
            <a:ext cx="160663" cy="996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D3F144-4098-44E1-A8B4-23E9E5E694CB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5228276" y="3915363"/>
            <a:ext cx="634812" cy="0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FEFD14-C0EE-4030-A9C2-4DB53A832E2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3372636" y="3915363"/>
            <a:ext cx="550845" cy="0"/>
          </a:xfrm>
          <a:prstGeom prst="straightConnector1">
            <a:avLst/>
          </a:prstGeom>
          <a:ln>
            <a:tailEnd type="triangle"/>
          </a:ln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7695ED-80DD-4034-A087-4875FA0ACBCE}"/>
              </a:ext>
            </a:extLst>
          </p:cNvPr>
          <p:cNvSpPr txBox="1"/>
          <p:nvPr/>
        </p:nvSpPr>
        <p:spPr>
          <a:xfrm>
            <a:off x="6957790" y="4827437"/>
            <a:ext cx="1231016" cy="646331"/>
          </a:xfrm>
          <a:prstGeom prst="rect">
            <a:avLst/>
          </a:prstGeom>
          <a:noFill/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Parameter Estimation</a:t>
            </a:r>
            <a:endParaRPr lang="en-PK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13BEAF-F284-4C00-A7D9-1A4E11A4FC62}"/>
              </a:ext>
            </a:extLst>
          </p:cNvPr>
          <p:cNvSpPr/>
          <p:nvPr/>
        </p:nvSpPr>
        <p:spPr>
          <a:xfrm>
            <a:off x="8676232" y="3381374"/>
            <a:ext cx="1982538" cy="1152525"/>
          </a:xfrm>
          <a:prstGeom prst="roundRect">
            <a:avLst/>
          </a:prstGeom>
          <a:effectLst>
            <a:glow rad="38100">
              <a:schemeClr val="accent1">
                <a:alpha val="40000"/>
              </a:schemeClr>
            </a:glow>
            <a:outerShdw blurRad="228600" dist="50800" dir="5400000" algn="ctr" rotWithShape="0">
              <a:srgbClr val="000000">
                <a:alpha val="65000"/>
              </a:srgbClr>
            </a:outerShdw>
            <a:softEdge rad="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 at N-steps a head</a:t>
            </a:r>
            <a:endParaRPr lang="en-PK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073838-5636-44C0-858E-4A8E55F4C3DA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>
            <a:off x="7845626" y="3915363"/>
            <a:ext cx="830606" cy="4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08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00723-3D0F-4425-8F6E-BCAAF05E1F2F}"/>
              </a:ext>
            </a:extLst>
          </p:cNvPr>
          <p:cNvSpPr/>
          <p:nvPr/>
        </p:nvSpPr>
        <p:spPr>
          <a:xfrm>
            <a:off x="304800" y="447675"/>
            <a:ext cx="2419350" cy="885825"/>
          </a:xfrm>
          <a:prstGeom prst="rect">
            <a:avLst/>
          </a:prstGeom>
          <a:solidFill>
            <a:schemeClr val="accent6">
              <a:lumMod val="75000"/>
              <a:alpha val="82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Utilization of Strategy 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E57B6C-10FE-433B-AEEE-FA6931FDE921}"/>
              </a:ext>
            </a:extLst>
          </p:cNvPr>
          <p:cNvSpPr/>
          <p:nvPr/>
        </p:nvSpPr>
        <p:spPr>
          <a:xfrm>
            <a:off x="5661293" y="2828363"/>
            <a:ext cx="1465730" cy="14634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0DDBC-A6AD-49E6-809D-EDBD41D7773A}"/>
              </a:ext>
            </a:extLst>
          </p:cNvPr>
          <p:cNvSpPr/>
          <p:nvPr/>
        </p:nvSpPr>
        <p:spPr>
          <a:xfrm>
            <a:off x="3239604" y="2749923"/>
            <a:ext cx="1963271" cy="1600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8A9B4-1B8C-4D25-8F66-D827A959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" y="2754091"/>
            <a:ext cx="2485184" cy="16322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7" name="Picture 4" descr="MATLAB - YouTube">
            <a:extLst>
              <a:ext uri="{FF2B5EF4-FFF2-40B4-BE49-F238E27FC236}">
                <a16:creationId xmlns:a16="http://schemas.microsoft.com/office/drawing/2014/main" id="{26EBE380-C846-4609-A910-519E38533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38" y="2937313"/>
            <a:ext cx="1214718" cy="12147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63B3FB-5A9D-4998-A399-BBB4D4372F3E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875149" y="3550023"/>
            <a:ext cx="364455" cy="20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FC373D-3AD1-45BF-84EE-3B9A8292F8B7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5202875" y="3550023"/>
            <a:ext cx="458418" cy="10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7BAF7CC-F47E-48E0-A2BB-2EB327F9D654}"/>
              </a:ext>
            </a:extLst>
          </p:cNvPr>
          <p:cNvSpPr/>
          <p:nvPr/>
        </p:nvSpPr>
        <p:spPr>
          <a:xfrm>
            <a:off x="7678271" y="886951"/>
            <a:ext cx="4242423" cy="1833012"/>
          </a:xfrm>
          <a:custGeom>
            <a:avLst/>
            <a:gdLst>
              <a:gd name="connsiteX0" fmla="*/ 2264573 w 4242423"/>
              <a:gd name="connsiteY0" fmla="*/ 677127 h 1833012"/>
              <a:gd name="connsiteX1" fmla="*/ 4049772 w 4242423"/>
              <a:gd name="connsiteY1" fmla="*/ 677127 h 1833012"/>
              <a:gd name="connsiteX2" fmla="*/ 4242423 w 4242423"/>
              <a:gd name="connsiteY2" fmla="*/ 869778 h 1833012"/>
              <a:gd name="connsiteX3" fmla="*/ 4242423 w 4242423"/>
              <a:gd name="connsiteY3" fmla="*/ 1640361 h 1833012"/>
              <a:gd name="connsiteX4" fmla="*/ 4049772 w 4242423"/>
              <a:gd name="connsiteY4" fmla="*/ 1833012 h 1833012"/>
              <a:gd name="connsiteX5" fmla="*/ 1883729 w 4242423"/>
              <a:gd name="connsiteY5" fmla="*/ 1833012 h 1833012"/>
              <a:gd name="connsiteX6" fmla="*/ 1691078 w 4242423"/>
              <a:gd name="connsiteY6" fmla="*/ 1640361 h 1833012"/>
              <a:gd name="connsiteX7" fmla="*/ 1691078 w 4242423"/>
              <a:gd name="connsiteY7" fmla="*/ 1296017 h 1833012"/>
              <a:gd name="connsiteX8" fmla="*/ 2264573 w 4242423"/>
              <a:gd name="connsiteY8" fmla="*/ 1296017 h 1833012"/>
              <a:gd name="connsiteX9" fmla="*/ 0 w 4242423"/>
              <a:gd name="connsiteY9" fmla="*/ 0 h 1833012"/>
              <a:gd name="connsiteX10" fmla="*/ 2264573 w 4242423"/>
              <a:gd name="connsiteY10" fmla="*/ 0 h 1833012"/>
              <a:gd name="connsiteX11" fmla="*/ 2264573 w 4242423"/>
              <a:gd name="connsiteY11" fmla="*/ 677127 h 1833012"/>
              <a:gd name="connsiteX12" fmla="*/ 1883729 w 4242423"/>
              <a:gd name="connsiteY12" fmla="*/ 677127 h 1833012"/>
              <a:gd name="connsiteX13" fmla="*/ 1691078 w 4242423"/>
              <a:gd name="connsiteY13" fmla="*/ 869778 h 1833012"/>
              <a:gd name="connsiteX14" fmla="*/ 1691078 w 4242423"/>
              <a:gd name="connsiteY14" fmla="*/ 1296017 h 1833012"/>
              <a:gd name="connsiteX15" fmla="*/ 0 w 4242423"/>
              <a:gd name="connsiteY15" fmla="*/ 1296017 h 183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42423" h="1833012">
                <a:moveTo>
                  <a:pt x="2264573" y="677127"/>
                </a:moveTo>
                <a:lnTo>
                  <a:pt x="4049772" y="677127"/>
                </a:lnTo>
                <a:cubicBezTo>
                  <a:pt x="4156170" y="677127"/>
                  <a:pt x="4242423" y="763380"/>
                  <a:pt x="4242423" y="869778"/>
                </a:cubicBezTo>
                <a:lnTo>
                  <a:pt x="4242423" y="1640361"/>
                </a:lnTo>
                <a:cubicBezTo>
                  <a:pt x="4242423" y="1746759"/>
                  <a:pt x="4156170" y="1833012"/>
                  <a:pt x="4049772" y="1833012"/>
                </a:cubicBezTo>
                <a:lnTo>
                  <a:pt x="1883729" y="1833012"/>
                </a:lnTo>
                <a:cubicBezTo>
                  <a:pt x="1777331" y="1833012"/>
                  <a:pt x="1691078" y="1746759"/>
                  <a:pt x="1691078" y="1640361"/>
                </a:cubicBezTo>
                <a:lnTo>
                  <a:pt x="1691078" y="1296017"/>
                </a:lnTo>
                <a:lnTo>
                  <a:pt x="2264573" y="1296017"/>
                </a:lnTo>
                <a:close/>
                <a:moveTo>
                  <a:pt x="0" y="0"/>
                </a:moveTo>
                <a:lnTo>
                  <a:pt x="2264573" y="0"/>
                </a:lnTo>
                <a:lnTo>
                  <a:pt x="2264573" y="677127"/>
                </a:lnTo>
                <a:lnTo>
                  <a:pt x="1883729" y="677127"/>
                </a:lnTo>
                <a:cubicBezTo>
                  <a:pt x="1777331" y="677127"/>
                  <a:pt x="1691078" y="763380"/>
                  <a:pt x="1691078" y="869778"/>
                </a:cubicBezTo>
                <a:lnTo>
                  <a:pt x="1691078" y="1296017"/>
                </a:lnTo>
                <a:lnTo>
                  <a:pt x="0" y="1296017"/>
                </a:lnTo>
                <a:close/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CB15316-210B-437E-AA6C-8868BC2E06E8}"/>
              </a:ext>
            </a:extLst>
          </p:cNvPr>
          <p:cNvSpPr/>
          <p:nvPr/>
        </p:nvSpPr>
        <p:spPr>
          <a:xfrm rot="1863668">
            <a:off x="9372599" y="1767365"/>
            <a:ext cx="658906" cy="32273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88676A-94C3-47A9-82BE-6FA33525D0AC}"/>
              </a:ext>
            </a:extLst>
          </p:cNvPr>
          <p:cNvSpPr/>
          <p:nvPr/>
        </p:nvSpPr>
        <p:spPr>
          <a:xfrm>
            <a:off x="7678271" y="2854987"/>
            <a:ext cx="4242423" cy="1833012"/>
          </a:xfrm>
          <a:custGeom>
            <a:avLst/>
            <a:gdLst>
              <a:gd name="connsiteX0" fmla="*/ 2264573 w 4242423"/>
              <a:gd name="connsiteY0" fmla="*/ 677127 h 1833012"/>
              <a:gd name="connsiteX1" fmla="*/ 4049772 w 4242423"/>
              <a:gd name="connsiteY1" fmla="*/ 677127 h 1833012"/>
              <a:gd name="connsiteX2" fmla="*/ 4242423 w 4242423"/>
              <a:gd name="connsiteY2" fmla="*/ 869778 h 1833012"/>
              <a:gd name="connsiteX3" fmla="*/ 4242423 w 4242423"/>
              <a:gd name="connsiteY3" fmla="*/ 1640361 h 1833012"/>
              <a:gd name="connsiteX4" fmla="*/ 4049772 w 4242423"/>
              <a:gd name="connsiteY4" fmla="*/ 1833012 h 1833012"/>
              <a:gd name="connsiteX5" fmla="*/ 1883729 w 4242423"/>
              <a:gd name="connsiteY5" fmla="*/ 1833012 h 1833012"/>
              <a:gd name="connsiteX6" fmla="*/ 1691078 w 4242423"/>
              <a:gd name="connsiteY6" fmla="*/ 1640361 h 1833012"/>
              <a:gd name="connsiteX7" fmla="*/ 1691078 w 4242423"/>
              <a:gd name="connsiteY7" fmla="*/ 1296017 h 1833012"/>
              <a:gd name="connsiteX8" fmla="*/ 2264573 w 4242423"/>
              <a:gd name="connsiteY8" fmla="*/ 1296017 h 1833012"/>
              <a:gd name="connsiteX9" fmla="*/ 0 w 4242423"/>
              <a:gd name="connsiteY9" fmla="*/ 0 h 1833012"/>
              <a:gd name="connsiteX10" fmla="*/ 2264573 w 4242423"/>
              <a:gd name="connsiteY10" fmla="*/ 0 h 1833012"/>
              <a:gd name="connsiteX11" fmla="*/ 2264573 w 4242423"/>
              <a:gd name="connsiteY11" fmla="*/ 677127 h 1833012"/>
              <a:gd name="connsiteX12" fmla="*/ 1883729 w 4242423"/>
              <a:gd name="connsiteY12" fmla="*/ 677127 h 1833012"/>
              <a:gd name="connsiteX13" fmla="*/ 1691078 w 4242423"/>
              <a:gd name="connsiteY13" fmla="*/ 869778 h 1833012"/>
              <a:gd name="connsiteX14" fmla="*/ 1691078 w 4242423"/>
              <a:gd name="connsiteY14" fmla="*/ 1296017 h 1833012"/>
              <a:gd name="connsiteX15" fmla="*/ 0 w 4242423"/>
              <a:gd name="connsiteY15" fmla="*/ 1296017 h 183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42423" h="1833012">
                <a:moveTo>
                  <a:pt x="2264573" y="677127"/>
                </a:moveTo>
                <a:lnTo>
                  <a:pt x="4049772" y="677127"/>
                </a:lnTo>
                <a:cubicBezTo>
                  <a:pt x="4156170" y="677127"/>
                  <a:pt x="4242423" y="763380"/>
                  <a:pt x="4242423" y="869778"/>
                </a:cubicBezTo>
                <a:lnTo>
                  <a:pt x="4242423" y="1640361"/>
                </a:lnTo>
                <a:cubicBezTo>
                  <a:pt x="4242423" y="1746759"/>
                  <a:pt x="4156170" y="1833012"/>
                  <a:pt x="4049772" y="1833012"/>
                </a:cubicBezTo>
                <a:lnTo>
                  <a:pt x="1883729" y="1833012"/>
                </a:lnTo>
                <a:cubicBezTo>
                  <a:pt x="1777331" y="1833012"/>
                  <a:pt x="1691078" y="1746759"/>
                  <a:pt x="1691078" y="1640361"/>
                </a:cubicBezTo>
                <a:lnTo>
                  <a:pt x="1691078" y="1296017"/>
                </a:lnTo>
                <a:lnTo>
                  <a:pt x="2264573" y="1296017"/>
                </a:lnTo>
                <a:close/>
                <a:moveTo>
                  <a:pt x="0" y="0"/>
                </a:moveTo>
                <a:lnTo>
                  <a:pt x="2264573" y="0"/>
                </a:lnTo>
                <a:lnTo>
                  <a:pt x="2264573" y="677127"/>
                </a:lnTo>
                <a:lnTo>
                  <a:pt x="1883729" y="677127"/>
                </a:lnTo>
                <a:cubicBezTo>
                  <a:pt x="1777331" y="677127"/>
                  <a:pt x="1691078" y="763380"/>
                  <a:pt x="1691078" y="869778"/>
                </a:cubicBezTo>
                <a:lnTo>
                  <a:pt x="1691078" y="1296017"/>
                </a:lnTo>
                <a:lnTo>
                  <a:pt x="0" y="1296017"/>
                </a:lnTo>
                <a:close/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462D23-9AD1-41BC-8DDF-320941A22033}"/>
              </a:ext>
            </a:extLst>
          </p:cNvPr>
          <p:cNvSpPr/>
          <p:nvPr/>
        </p:nvSpPr>
        <p:spPr>
          <a:xfrm rot="1863668">
            <a:off x="9320356" y="3706952"/>
            <a:ext cx="658906" cy="32273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9281631-4E24-4656-93AA-B61DA39E77D9}"/>
              </a:ext>
            </a:extLst>
          </p:cNvPr>
          <p:cNvSpPr/>
          <p:nvPr/>
        </p:nvSpPr>
        <p:spPr>
          <a:xfrm>
            <a:off x="7678271" y="4802003"/>
            <a:ext cx="4242423" cy="1833012"/>
          </a:xfrm>
          <a:custGeom>
            <a:avLst/>
            <a:gdLst>
              <a:gd name="connsiteX0" fmla="*/ 2264573 w 4242423"/>
              <a:gd name="connsiteY0" fmla="*/ 677127 h 1833012"/>
              <a:gd name="connsiteX1" fmla="*/ 4049772 w 4242423"/>
              <a:gd name="connsiteY1" fmla="*/ 677127 h 1833012"/>
              <a:gd name="connsiteX2" fmla="*/ 4242423 w 4242423"/>
              <a:gd name="connsiteY2" fmla="*/ 869778 h 1833012"/>
              <a:gd name="connsiteX3" fmla="*/ 4242423 w 4242423"/>
              <a:gd name="connsiteY3" fmla="*/ 1640361 h 1833012"/>
              <a:gd name="connsiteX4" fmla="*/ 4049772 w 4242423"/>
              <a:gd name="connsiteY4" fmla="*/ 1833012 h 1833012"/>
              <a:gd name="connsiteX5" fmla="*/ 1883729 w 4242423"/>
              <a:gd name="connsiteY5" fmla="*/ 1833012 h 1833012"/>
              <a:gd name="connsiteX6" fmla="*/ 1691078 w 4242423"/>
              <a:gd name="connsiteY6" fmla="*/ 1640361 h 1833012"/>
              <a:gd name="connsiteX7" fmla="*/ 1691078 w 4242423"/>
              <a:gd name="connsiteY7" fmla="*/ 1296017 h 1833012"/>
              <a:gd name="connsiteX8" fmla="*/ 2264573 w 4242423"/>
              <a:gd name="connsiteY8" fmla="*/ 1296017 h 1833012"/>
              <a:gd name="connsiteX9" fmla="*/ 0 w 4242423"/>
              <a:gd name="connsiteY9" fmla="*/ 0 h 1833012"/>
              <a:gd name="connsiteX10" fmla="*/ 2264573 w 4242423"/>
              <a:gd name="connsiteY10" fmla="*/ 0 h 1833012"/>
              <a:gd name="connsiteX11" fmla="*/ 2264573 w 4242423"/>
              <a:gd name="connsiteY11" fmla="*/ 677127 h 1833012"/>
              <a:gd name="connsiteX12" fmla="*/ 1883729 w 4242423"/>
              <a:gd name="connsiteY12" fmla="*/ 677127 h 1833012"/>
              <a:gd name="connsiteX13" fmla="*/ 1691078 w 4242423"/>
              <a:gd name="connsiteY13" fmla="*/ 869778 h 1833012"/>
              <a:gd name="connsiteX14" fmla="*/ 1691078 w 4242423"/>
              <a:gd name="connsiteY14" fmla="*/ 1296017 h 1833012"/>
              <a:gd name="connsiteX15" fmla="*/ 0 w 4242423"/>
              <a:gd name="connsiteY15" fmla="*/ 1296017 h 183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42423" h="1833012">
                <a:moveTo>
                  <a:pt x="2264573" y="677127"/>
                </a:moveTo>
                <a:lnTo>
                  <a:pt x="4049772" y="677127"/>
                </a:lnTo>
                <a:cubicBezTo>
                  <a:pt x="4156170" y="677127"/>
                  <a:pt x="4242423" y="763380"/>
                  <a:pt x="4242423" y="869778"/>
                </a:cubicBezTo>
                <a:lnTo>
                  <a:pt x="4242423" y="1640361"/>
                </a:lnTo>
                <a:cubicBezTo>
                  <a:pt x="4242423" y="1746759"/>
                  <a:pt x="4156170" y="1833012"/>
                  <a:pt x="4049772" y="1833012"/>
                </a:cubicBezTo>
                <a:lnTo>
                  <a:pt x="1883729" y="1833012"/>
                </a:lnTo>
                <a:cubicBezTo>
                  <a:pt x="1777331" y="1833012"/>
                  <a:pt x="1691078" y="1746759"/>
                  <a:pt x="1691078" y="1640361"/>
                </a:cubicBezTo>
                <a:lnTo>
                  <a:pt x="1691078" y="1296017"/>
                </a:lnTo>
                <a:lnTo>
                  <a:pt x="2264573" y="1296017"/>
                </a:lnTo>
                <a:close/>
                <a:moveTo>
                  <a:pt x="0" y="0"/>
                </a:moveTo>
                <a:lnTo>
                  <a:pt x="2264573" y="0"/>
                </a:lnTo>
                <a:lnTo>
                  <a:pt x="2264573" y="677127"/>
                </a:lnTo>
                <a:lnTo>
                  <a:pt x="1883729" y="677127"/>
                </a:lnTo>
                <a:cubicBezTo>
                  <a:pt x="1777331" y="677127"/>
                  <a:pt x="1691078" y="763380"/>
                  <a:pt x="1691078" y="869778"/>
                </a:cubicBezTo>
                <a:lnTo>
                  <a:pt x="1691078" y="1296017"/>
                </a:lnTo>
                <a:lnTo>
                  <a:pt x="0" y="1296017"/>
                </a:lnTo>
                <a:close/>
              </a:path>
            </a:pathLst>
          </a:custGeom>
          <a:solidFill>
            <a:schemeClr val="accent2">
              <a:lumMod val="75000"/>
              <a:alpha val="53000"/>
            </a:schemeClr>
          </a:solidFill>
          <a:ln>
            <a:noFill/>
          </a:ln>
          <a:effectLst>
            <a:outerShdw blurRad="317500" dist="50800" dir="5400000" algn="ctr" rotWithShape="0">
              <a:srgbClr val="000000">
                <a:alpha val="6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9A6B895-E69F-4EEE-97FF-B8290B6A79B1}"/>
              </a:ext>
            </a:extLst>
          </p:cNvPr>
          <p:cNvSpPr/>
          <p:nvPr/>
        </p:nvSpPr>
        <p:spPr>
          <a:xfrm rot="1863668">
            <a:off x="9372599" y="5674990"/>
            <a:ext cx="658906" cy="32273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4DBEA-FBE6-4868-9AB2-9B8B466446C2}"/>
              </a:ext>
            </a:extLst>
          </p:cNvPr>
          <p:cNvSpPr txBox="1"/>
          <p:nvPr/>
        </p:nvSpPr>
        <p:spPr>
          <a:xfrm>
            <a:off x="7947212" y="1282399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Classifier</a:t>
            </a:r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B4549-922F-45C3-A16D-7603A8675AED}"/>
              </a:ext>
            </a:extLst>
          </p:cNvPr>
          <p:cNvSpPr txBox="1"/>
          <p:nvPr/>
        </p:nvSpPr>
        <p:spPr>
          <a:xfrm>
            <a:off x="10387730" y="1750718"/>
            <a:ext cx="1532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Neural Network</a:t>
            </a:r>
            <a:endParaRPr lang="en-P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094BF-3A0D-4D0C-8F61-0624B5B11CC2}"/>
              </a:ext>
            </a:extLst>
          </p:cNvPr>
          <p:cNvSpPr txBox="1"/>
          <p:nvPr/>
        </p:nvSpPr>
        <p:spPr>
          <a:xfrm>
            <a:off x="7839635" y="311047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Regression</a:t>
            </a:r>
            <a:endParaRPr lang="en-P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22FCA0-B5F2-4359-A4A7-5E846070E1CB}"/>
              </a:ext>
            </a:extLst>
          </p:cNvPr>
          <p:cNvSpPr txBox="1"/>
          <p:nvPr/>
        </p:nvSpPr>
        <p:spPr>
          <a:xfrm>
            <a:off x="10279560" y="3544672"/>
            <a:ext cx="1446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Regression Neural Network</a:t>
            </a:r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076FB5-BB05-46BF-89CC-E711FF0155F0}"/>
              </a:ext>
            </a:extLst>
          </p:cNvPr>
          <p:cNvSpPr txBox="1"/>
          <p:nvPr/>
        </p:nvSpPr>
        <p:spPr>
          <a:xfrm>
            <a:off x="7947212" y="4988859"/>
            <a:ext cx="126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Forecast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17CE0-CC01-4781-85AA-AFCB39E6D0DB}"/>
              </a:ext>
            </a:extLst>
          </p:cNvPr>
          <p:cNvSpPr txBox="1"/>
          <p:nvPr/>
        </p:nvSpPr>
        <p:spPr>
          <a:xfrm>
            <a:off x="10192869" y="5637332"/>
            <a:ext cx="172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Autoregressive model</a:t>
            </a:r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A68D5-2A87-4864-A3AF-8181ACD2573E}"/>
              </a:ext>
            </a:extLst>
          </p:cNvPr>
          <p:cNvSpPr txBox="1"/>
          <p:nvPr/>
        </p:nvSpPr>
        <p:spPr>
          <a:xfrm>
            <a:off x="5109395" y="2196776"/>
            <a:ext cx="1103796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WIFI transfer</a:t>
            </a:r>
            <a:endParaRPr lang="en-PK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CCBA9E-4889-4A71-8639-32E3147FEBF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127023" y="1519740"/>
            <a:ext cx="551248" cy="20403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9DAC9D-3627-43EC-9345-F8E4245A6668}"/>
              </a:ext>
            </a:extLst>
          </p:cNvPr>
          <p:cNvCxnSpPr>
            <a:stCxn id="3" idx="3"/>
          </p:cNvCxnSpPr>
          <p:nvPr/>
        </p:nvCxnSpPr>
        <p:spPr>
          <a:xfrm flipV="1">
            <a:off x="7127023" y="3544672"/>
            <a:ext cx="551248" cy="15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77310A-5159-4D47-9F12-A913E675597C}"/>
              </a:ext>
            </a:extLst>
          </p:cNvPr>
          <p:cNvCxnSpPr>
            <a:stCxn id="3" idx="3"/>
          </p:cNvCxnSpPr>
          <p:nvPr/>
        </p:nvCxnSpPr>
        <p:spPr>
          <a:xfrm>
            <a:off x="7127023" y="3560108"/>
            <a:ext cx="551248" cy="1968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56F307-CA54-4C15-85EF-D55E05C94C6A}"/>
              </a:ext>
            </a:extLst>
          </p:cNvPr>
          <p:cNvSpPr txBox="1"/>
          <p:nvPr/>
        </p:nvSpPr>
        <p:spPr>
          <a:xfrm>
            <a:off x="652306" y="4540065"/>
            <a:ext cx="2587298" cy="646331"/>
          </a:xfrm>
          <a:prstGeom prst="rect">
            <a:avLst/>
          </a:prstGeom>
          <a:noFill/>
          <a:effectLst>
            <a:outerShdw blurRad="50800" dist="50800" dir="5400000" sx="89000" sy="89000" algn="ctr" rotWithShape="0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Physics Toolbox Accelerometer</a:t>
            </a:r>
            <a:endParaRPr lang="en-PK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05CFA-FB26-4997-93B8-E4DDF4F41957}"/>
              </a:ext>
            </a:extLst>
          </p:cNvPr>
          <p:cNvSpPr txBox="1"/>
          <p:nvPr/>
        </p:nvSpPr>
        <p:spPr>
          <a:xfrm>
            <a:off x="2773035" y="2097741"/>
            <a:ext cx="817330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CSV file</a:t>
            </a:r>
            <a:endParaRPr lang="en-PK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B30E6F-2AAB-4ABE-AE01-92A7B01D0962}"/>
              </a:ext>
            </a:extLst>
          </p:cNvPr>
          <p:cNvSpPr/>
          <p:nvPr/>
        </p:nvSpPr>
        <p:spPr>
          <a:xfrm>
            <a:off x="9572625" y="0"/>
            <a:ext cx="2619375" cy="571500"/>
          </a:xfrm>
          <a:prstGeom prst="rect">
            <a:avLst/>
          </a:prstGeom>
          <a:effectLst>
            <a:outerShdw blurRad="508000" dist="50800" dir="5400000" algn="ctr" rotWithShape="0">
              <a:srgbClr val="000000">
                <a:alpha val="79000"/>
              </a:srgbClr>
            </a:outerShdw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4BCAE-84DC-4F01-A61B-B763467F043D}"/>
              </a:ext>
            </a:extLst>
          </p:cNvPr>
          <p:cNvSpPr txBox="1"/>
          <p:nvPr/>
        </p:nvSpPr>
        <p:spPr>
          <a:xfrm>
            <a:off x="9686925" y="101084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of Structure</a:t>
            </a:r>
            <a:endParaRPr lang="en-PK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995D51A-3F9C-4BFD-88EF-2E7B707EE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563" y="2828363"/>
            <a:ext cx="1713353" cy="143261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66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2438DF-7628-4F96-A252-77A7169D5727}"/>
              </a:ext>
            </a:extLst>
          </p:cNvPr>
          <p:cNvSpPr/>
          <p:nvPr/>
        </p:nvSpPr>
        <p:spPr>
          <a:xfrm>
            <a:off x="8867776" y="461872"/>
            <a:ext cx="3048000" cy="6238875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B2CD9F-ED80-4357-A95A-7C4C6E1C439E}"/>
              </a:ext>
            </a:extLst>
          </p:cNvPr>
          <p:cNvSpPr/>
          <p:nvPr/>
        </p:nvSpPr>
        <p:spPr>
          <a:xfrm>
            <a:off x="4171791" y="2543045"/>
            <a:ext cx="2449384" cy="17553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9CEABE-7A97-4274-A5A6-9FE1089732D8}"/>
              </a:ext>
            </a:extLst>
          </p:cNvPr>
          <p:cNvSpPr/>
          <p:nvPr/>
        </p:nvSpPr>
        <p:spPr>
          <a:xfrm>
            <a:off x="6830565" y="2687495"/>
            <a:ext cx="1485901" cy="14664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7EE99-3701-40BA-9082-01929562D18F}"/>
              </a:ext>
            </a:extLst>
          </p:cNvPr>
          <p:cNvSpPr/>
          <p:nvPr/>
        </p:nvSpPr>
        <p:spPr>
          <a:xfrm>
            <a:off x="770066" y="2543046"/>
            <a:ext cx="2449384" cy="17553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3FFD1-FE78-4FF4-912A-DFAFFD59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0" y="2620821"/>
            <a:ext cx="2271856" cy="1599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09BC94-5BDF-4968-8CB0-6BB4E123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32" y="2637334"/>
            <a:ext cx="2295302" cy="1583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A40EBA-3102-4AC7-9893-83BAC46ECD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067" y="847659"/>
            <a:ext cx="2598007" cy="1695386"/>
          </a:xfrm>
          <a:prstGeom prst="rect">
            <a:avLst/>
          </a:prstGeom>
          <a:noFill/>
          <a:ln>
            <a:noFill/>
          </a:ln>
          <a:effectLst>
            <a:outerShdw blurRad="7112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F4B40-5ABA-44C9-ADC5-E2B06713D76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4" y="2773286"/>
            <a:ext cx="2598007" cy="1682847"/>
          </a:xfrm>
          <a:prstGeom prst="rect">
            <a:avLst/>
          </a:prstGeom>
          <a:noFill/>
          <a:ln>
            <a:noFill/>
          </a:ln>
          <a:effectLst>
            <a:outerShdw blurRad="711200" dist="50800" dir="5400000" algn="ctr" rotWithShape="0">
              <a:srgbClr val="000000">
                <a:alpha val="37000"/>
              </a:srgbClr>
            </a:outerShdw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D01A8-AA06-4A56-8CD0-104270DE25A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4" y="4725921"/>
            <a:ext cx="2533650" cy="1695386"/>
          </a:xfrm>
          <a:prstGeom prst="rect">
            <a:avLst/>
          </a:prstGeom>
          <a:noFill/>
          <a:ln>
            <a:noFill/>
          </a:ln>
          <a:effectLst>
            <a:outerShdw blurRad="711200" dist="508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pic>
        <p:nvPicPr>
          <p:cNvPr id="7" name="Picture 4" descr="MATLAB - YouTube">
            <a:extLst>
              <a:ext uri="{FF2B5EF4-FFF2-40B4-BE49-F238E27FC236}">
                <a16:creationId xmlns:a16="http://schemas.microsoft.com/office/drawing/2014/main" id="{B0C50148-E799-44FC-A298-A3DF80B13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25" y="2813384"/>
            <a:ext cx="1214718" cy="12147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B471D4-BD1A-4C17-8B30-9156C6A5B07A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3219450" y="3420742"/>
            <a:ext cx="9523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4997A5-7094-4354-96F1-87FBE7987185}"/>
              </a:ext>
            </a:extLst>
          </p:cNvPr>
          <p:cNvSpPr txBox="1"/>
          <p:nvPr/>
        </p:nvSpPr>
        <p:spPr>
          <a:xfrm>
            <a:off x="2986596" y="1096349"/>
            <a:ext cx="1447800" cy="147732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automatically transferred to PC through WIFI</a:t>
            </a:r>
            <a:endParaRPr lang="en-PK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4E51E6-8F98-4124-AA76-C20A29A9D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180" y="2687495"/>
            <a:ext cx="663604" cy="5320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A15029-8E3F-4FB3-B2D4-F2848AD35FF2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621175" y="3420742"/>
            <a:ext cx="209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DBAB5A-1518-4D89-BC32-2053C189F8A5}"/>
              </a:ext>
            </a:extLst>
          </p:cNvPr>
          <p:cNvCxnSpPr>
            <a:stCxn id="13" idx="3"/>
            <a:endCxn id="4" idx="1"/>
          </p:cNvCxnSpPr>
          <p:nvPr/>
        </p:nvCxnSpPr>
        <p:spPr>
          <a:xfrm flipV="1">
            <a:off x="8316466" y="1695352"/>
            <a:ext cx="734601" cy="172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DA90A9-17D0-4B53-B79E-8BCF2FB16120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8316466" y="3420742"/>
            <a:ext cx="798958" cy="19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0FF5419-9B4D-4423-B823-055FCC20ABB1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>
            <a:off x="8316466" y="3420742"/>
            <a:ext cx="798958" cy="215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CA27297-D714-4221-8CB5-12C08E672BA9}"/>
              </a:ext>
            </a:extLst>
          </p:cNvPr>
          <p:cNvSpPr/>
          <p:nvPr/>
        </p:nvSpPr>
        <p:spPr>
          <a:xfrm>
            <a:off x="304800" y="447675"/>
            <a:ext cx="2419350" cy="885825"/>
          </a:xfrm>
          <a:prstGeom prst="rect">
            <a:avLst/>
          </a:prstGeom>
          <a:solidFill>
            <a:schemeClr val="accent5">
              <a:lumMod val="60000"/>
              <a:lumOff val="40000"/>
              <a:alpha val="82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Exactly what is happening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E14FA-28DB-42F8-BD67-D2A6E0456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6896" y="3581309"/>
            <a:ext cx="614327" cy="51366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44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3F6109AB-9C63-49AB-9640-9CAB122B7EA6}"/>
              </a:ext>
            </a:extLst>
          </p:cNvPr>
          <p:cNvSpPr/>
          <p:nvPr/>
        </p:nvSpPr>
        <p:spPr>
          <a:xfrm>
            <a:off x="4105274" y="2162175"/>
            <a:ext cx="4048126" cy="253365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Workflow of </a:t>
            </a:r>
            <a:r>
              <a:rPr lang="en-US" sz="2400" b="1" dirty="0">
                <a:solidFill>
                  <a:schemeClr val="tx1"/>
                </a:solidFill>
              </a:rPr>
              <a:t>Monitoring</a:t>
            </a:r>
            <a:r>
              <a:rPr lang="en-US" b="1" dirty="0">
                <a:solidFill>
                  <a:schemeClr val="tx1"/>
                </a:solidFill>
              </a:rPr>
              <a:t> task of project</a:t>
            </a:r>
            <a:endParaRPr lang="en-P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0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EB9315D-1B70-4B5F-9A97-639B94C95D95}"/>
              </a:ext>
            </a:extLst>
          </p:cNvPr>
          <p:cNvSpPr/>
          <p:nvPr/>
        </p:nvSpPr>
        <p:spPr>
          <a:xfrm>
            <a:off x="7616068" y="2438040"/>
            <a:ext cx="2657475" cy="20387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B0203-4281-432D-A0A1-C22FA2DE2318}"/>
              </a:ext>
            </a:extLst>
          </p:cNvPr>
          <p:cNvSpPr/>
          <p:nvPr/>
        </p:nvSpPr>
        <p:spPr>
          <a:xfrm>
            <a:off x="4430366" y="3779044"/>
            <a:ext cx="2190750" cy="23717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6A3CB-B790-4586-8B6F-BF9C45D36C32}"/>
              </a:ext>
            </a:extLst>
          </p:cNvPr>
          <p:cNvSpPr/>
          <p:nvPr/>
        </p:nvSpPr>
        <p:spPr>
          <a:xfrm>
            <a:off x="4433388" y="828439"/>
            <a:ext cx="2190750" cy="23717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DCC0B7-7447-4E70-9125-2D407D6928A9}"/>
              </a:ext>
            </a:extLst>
          </p:cNvPr>
          <p:cNvSpPr/>
          <p:nvPr/>
        </p:nvSpPr>
        <p:spPr>
          <a:xfrm>
            <a:off x="419100" y="466725"/>
            <a:ext cx="2105025" cy="933450"/>
          </a:xfrm>
          <a:prstGeom prst="roundRect">
            <a:avLst/>
          </a:prstGeom>
          <a:solidFill>
            <a:srgbClr val="7030A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of Classifier</a:t>
            </a:r>
            <a:endParaRPr lang="en-P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03166B-B014-44EF-85E6-71C0B1426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4666" y="933450"/>
            <a:ext cx="1962150" cy="1524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82C5DB-3D01-4D01-9C68-0A120FEBAF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38622" y="3878584"/>
            <a:ext cx="1968194" cy="148335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4F78FE-81A6-44BD-AB8B-38C320323F0B}"/>
              </a:ext>
            </a:extLst>
          </p:cNvPr>
          <p:cNvSpPr/>
          <p:nvPr/>
        </p:nvSpPr>
        <p:spPr>
          <a:xfrm>
            <a:off x="4547688" y="2571391"/>
            <a:ext cx="1962150" cy="5370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Pace-Rapidity- Fatigue Data</a:t>
            </a:r>
            <a:endParaRPr lang="en-PK" sz="14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3679D3-86F2-4E75-B42E-52E2DAEB4D45}"/>
              </a:ext>
            </a:extLst>
          </p:cNvPr>
          <p:cNvSpPr/>
          <p:nvPr/>
        </p:nvSpPr>
        <p:spPr>
          <a:xfrm>
            <a:off x="4538622" y="5487827"/>
            <a:ext cx="1962150" cy="5370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Novice-professional  Data</a:t>
            </a:r>
            <a:endParaRPr lang="en-PK" sz="14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C5AC99-7C48-480E-AB8D-1C01EF3E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71" y="2514363"/>
            <a:ext cx="2477072" cy="187123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3FB4C45-BC4D-4400-B1BE-6A685F94BC83}"/>
              </a:ext>
            </a:extLst>
          </p:cNvPr>
          <p:cNvSpPr/>
          <p:nvPr/>
        </p:nvSpPr>
        <p:spPr>
          <a:xfrm>
            <a:off x="247651" y="2469417"/>
            <a:ext cx="1670806" cy="927847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 Dataset</a:t>
            </a:r>
            <a:endParaRPr lang="en-PK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0A1251-95F0-4C6E-8C61-E517AE97DB82}"/>
              </a:ext>
            </a:extLst>
          </p:cNvPr>
          <p:cNvSpPr/>
          <p:nvPr/>
        </p:nvSpPr>
        <p:spPr>
          <a:xfrm>
            <a:off x="115654" y="3746478"/>
            <a:ext cx="2190750" cy="1532402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Self-collected from 11 trainees from Hardstone gym </a:t>
            </a:r>
            <a:endParaRPr lang="en-PK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1611B-F9AE-40D8-9F77-E9F16FC6DF80}"/>
              </a:ext>
            </a:extLst>
          </p:cNvPr>
          <p:cNvCxnSpPr>
            <a:cxnSpLocks/>
            <a:stCxn id="23" idx="1"/>
            <a:endCxn id="22" idx="2"/>
          </p:cNvCxnSpPr>
          <p:nvPr/>
        </p:nvCxnSpPr>
        <p:spPr>
          <a:xfrm flipV="1">
            <a:off x="436482" y="3397264"/>
            <a:ext cx="646572" cy="57362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FEEE115-2EB5-4E6B-A517-79C0044CA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679" y="5204642"/>
            <a:ext cx="2190750" cy="12902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7000"/>
              </a:srgbClr>
            </a:outerShdw>
          </a:effec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3AF44B-812E-4851-ABC5-D1FAEEBFB791}"/>
              </a:ext>
            </a:extLst>
          </p:cNvPr>
          <p:cNvCxnSpPr>
            <a:stCxn id="30" idx="1"/>
            <a:endCxn id="23" idx="4"/>
          </p:cNvCxnSpPr>
          <p:nvPr/>
        </p:nvCxnSpPr>
        <p:spPr>
          <a:xfrm flipH="1" flipV="1">
            <a:off x="1211029" y="5278880"/>
            <a:ext cx="628650" cy="570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6A4AE7-E2ED-4D51-81F0-46792672C401}"/>
              </a:ext>
            </a:extLst>
          </p:cNvPr>
          <p:cNvCxnSpPr>
            <a:stCxn id="22" idx="3"/>
            <a:endCxn id="16" idx="1"/>
          </p:cNvCxnSpPr>
          <p:nvPr/>
        </p:nvCxnSpPr>
        <p:spPr>
          <a:xfrm flipV="1">
            <a:off x="1918457" y="2014302"/>
            <a:ext cx="2514931" cy="91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1D8C5B-20DE-4DAE-828D-A9CCE4A8A32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>
            <a:off x="1918457" y="2933341"/>
            <a:ext cx="2511909" cy="20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BE4094-66EF-42E7-8AFB-51177B949438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6624138" y="2014302"/>
            <a:ext cx="991930" cy="144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593972-993D-458D-9C4E-39A6703026C4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6621116" y="3457395"/>
            <a:ext cx="994952" cy="150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Top Corners Snipped 47">
            <a:extLst>
              <a:ext uri="{FF2B5EF4-FFF2-40B4-BE49-F238E27FC236}">
                <a16:creationId xmlns:a16="http://schemas.microsoft.com/office/drawing/2014/main" id="{1EA27FED-0B8F-460D-9EA5-0F12730E08CF}"/>
              </a:ext>
            </a:extLst>
          </p:cNvPr>
          <p:cNvSpPr/>
          <p:nvPr/>
        </p:nvSpPr>
        <p:spPr>
          <a:xfrm rot="10800000">
            <a:off x="2157411" y="6475862"/>
            <a:ext cx="1362075" cy="314325"/>
          </a:xfrm>
          <a:prstGeom prst="snip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1E4E18-38C7-4D7B-B99C-C425295C4442}"/>
              </a:ext>
            </a:extLst>
          </p:cNvPr>
          <p:cNvSpPr txBox="1"/>
          <p:nvPr/>
        </p:nvSpPr>
        <p:spPr>
          <a:xfrm>
            <a:off x="2187285" y="6488661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Hardstone gym</a:t>
            </a:r>
            <a:endParaRPr lang="en-PK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AAF640-7980-46F6-8A0A-35485855CC52}"/>
              </a:ext>
            </a:extLst>
          </p:cNvPr>
          <p:cNvSpPr txBox="1"/>
          <p:nvPr/>
        </p:nvSpPr>
        <p:spPr>
          <a:xfrm>
            <a:off x="6809875" y="1488217"/>
            <a:ext cx="1143000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7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Collective Wavelet Scalogram</a:t>
            </a:r>
            <a:endParaRPr lang="en-PK" dirty="0"/>
          </a:p>
        </p:txBody>
      </p:sp>
      <p:pic>
        <p:nvPicPr>
          <p:cNvPr id="1026" name="Picture 2" descr="Lecture 14: Understanding AlexNet architecture - YouTube">
            <a:extLst>
              <a:ext uri="{FF2B5EF4-FFF2-40B4-BE49-F238E27FC236}">
                <a16:creationId xmlns:a16="http://schemas.microsoft.com/office/drawing/2014/main" id="{A5844459-C531-4723-BCDC-E12C09F3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923" y="2904520"/>
            <a:ext cx="1481099" cy="8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FB94A1-D12C-4683-9A2B-E8B03F748647}"/>
              </a:ext>
            </a:extLst>
          </p:cNvPr>
          <p:cNvCxnSpPr>
            <a:endCxn id="1026" idx="1"/>
          </p:cNvCxnSpPr>
          <p:nvPr/>
        </p:nvCxnSpPr>
        <p:spPr>
          <a:xfrm>
            <a:off x="10273543" y="3321079"/>
            <a:ext cx="25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A811A10-5564-429D-8561-274B55F1BDEC}"/>
              </a:ext>
            </a:extLst>
          </p:cNvPr>
          <p:cNvSpPr txBox="1"/>
          <p:nvPr/>
        </p:nvSpPr>
        <p:spPr>
          <a:xfrm>
            <a:off x="10647485" y="3878584"/>
            <a:ext cx="1358537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Neural Network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9117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6277BA-D4AB-4B34-A3BA-5066FC20C83D}"/>
              </a:ext>
            </a:extLst>
          </p:cNvPr>
          <p:cNvSpPr/>
          <p:nvPr/>
        </p:nvSpPr>
        <p:spPr>
          <a:xfrm>
            <a:off x="3081337" y="2667000"/>
            <a:ext cx="6029325" cy="2628900"/>
          </a:xfrm>
          <a:prstGeom prst="roundRect">
            <a:avLst/>
          </a:prstGeom>
          <a:effectLst>
            <a:outerShdw blurRad="50800" dist="38100" dir="16200000" rotWithShape="0">
              <a:prstClr val="black"/>
            </a:outerShdw>
            <a:reflection blurRad="6350" stA="50000" endA="275" endPos="40000" dist="101600" dir="5400000" sy="-100000" algn="bl" rotWithShape="0"/>
            <a:softEdge rad="38100"/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14FC36-AE13-4CD6-A762-664896966F5F}"/>
              </a:ext>
            </a:extLst>
          </p:cNvPr>
          <p:cNvSpPr/>
          <p:nvPr/>
        </p:nvSpPr>
        <p:spPr>
          <a:xfrm>
            <a:off x="3152774" y="2776537"/>
            <a:ext cx="5886450" cy="2409825"/>
          </a:xfrm>
          <a:prstGeom prst="roundRect">
            <a:avLst/>
          </a:prstGeom>
          <a:effectLst>
            <a:outerShdw blurRad="50800" dist="38100" dir="16200000" rotWithShape="0">
              <a:prstClr val="black"/>
            </a:outerShdw>
            <a:reflection blurRad="6350" stA="50000" endA="275" endPos="40000" dist="101600" dir="5400000" sy="-100000" algn="bl" rotWithShape="0"/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FYP report reviewed by the Advisor  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FYP Report uploaded on PMS/ LMS 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FYP Demo reviewed by the advisor 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FYP Demo uploaded on PMS/LMS 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(Yes)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Course feedback of all courses submitted on CMS  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(Yes)</a:t>
            </a:r>
          </a:p>
        </p:txBody>
      </p:sp>
    </p:spTree>
    <p:extLst>
      <p:ext uri="{BB962C8B-B14F-4D97-AF65-F5344CB8AC3E}">
        <p14:creationId xmlns:p14="http://schemas.microsoft.com/office/powerpoint/2010/main" val="300799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4F6B3C-E18A-47A1-8766-D8FD0C12CA88}"/>
              </a:ext>
            </a:extLst>
          </p:cNvPr>
          <p:cNvSpPr/>
          <p:nvPr/>
        </p:nvSpPr>
        <p:spPr>
          <a:xfrm>
            <a:off x="7360627" y="4612097"/>
            <a:ext cx="4621823" cy="1844992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165100" dist="50800" dir="5400000" algn="ctr" rotWithShape="0">
              <a:srgbClr val="000000">
                <a:alpha val="69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437B43-9D7B-493B-AAA3-7F2836ABEBCF}"/>
              </a:ext>
            </a:extLst>
          </p:cNvPr>
          <p:cNvSpPr/>
          <p:nvPr/>
        </p:nvSpPr>
        <p:spPr>
          <a:xfrm>
            <a:off x="419100" y="466725"/>
            <a:ext cx="2105025" cy="933450"/>
          </a:xfrm>
          <a:prstGeom prst="roundRect">
            <a:avLst/>
          </a:prstGeom>
          <a:solidFill>
            <a:srgbClr val="7030A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of Classifier</a:t>
            </a:r>
            <a:endParaRPr lang="en-PK" dirty="0"/>
          </a:p>
        </p:txBody>
      </p:sp>
      <p:pic>
        <p:nvPicPr>
          <p:cNvPr id="3" name="Picture 2" descr="Lecture 14: Understanding AlexNet architecture - YouTube">
            <a:extLst>
              <a:ext uri="{FF2B5EF4-FFF2-40B4-BE49-F238E27FC236}">
                <a16:creationId xmlns:a16="http://schemas.microsoft.com/office/drawing/2014/main" id="{CF1AF88C-6BC1-40A9-9DE1-5449019E0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2" y="2456845"/>
            <a:ext cx="1481099" cy="83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086B1B-66D2-4BBF-B201-B7AB34304186}"/>
              </a:ext>
            </a:extLst>
          </p:cNvPr>
          <p:cNvSpPr/>
          <p:nvPr/>
        </p:nvSpPr>
        <p:spPr>
          <a:xfrm>
            <a:off x="776286" y="3423303"/>
            <a:ext cx="1390650" cy="12003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Trained Convolution Neural Network</a:t>
            </a:r>
            <a:endParaRPr lang="en-P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3B4089-5D12-4AA4-9EEE-E054835BA165}"/>
              </a:ext>
            </a:extLst>
          </p:cNvPr>
          <p:cNvSpPr/>
          <p:nvPr/>
        </p:nvSpPr>
        <p:spPr>
          <a:xfrm>
            <a:off x="2752725" y="2192366"/>
            <a:ext cx="1924050" cy="1362075"/>
          </a:xfrm>
          <a:prstGeom prst="ellipse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 matrix probabilities </a:t>
            </a:r>
            <a:endParaRPr lang="en-PK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EBB28-E438-4D26-A4D9-3FAF73A82E90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>
            <a:off x="2212161" y="2873404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A5A7311-65D5-4297-8596-F215E9B9798C}"/>
              </a:ext>
            </a:extLst>
          </p:cNvPr>
          <p:cNvSpPr/>
          <p:nvPr/>
        </p:nvSpPr>
        <p:spPr>
          <a:xfrm>
            <a:off x="5114925" y="1095375"/>
            <a:ext cx="1419225" cy="609600"/>
          </a:xfrm>
          <a:prstGeom prst="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Pace</a:t>
            </a:r>
            <a:endParaRPr lang="en-P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711B00-1BEA-4A4D-AC8D-687EA004232C}"/>
              </a:ext>
            </a:extLst>
          </p:cNvPr>
          <p:cNvSpPr/>
          <p:nvPr/>
        </p:nvSpPr>
        <p:spPr>
          <a:xfrm>
            <a:off x="5114925" y="2037848"/>
            <a:ext cx="1419225" cy="609600"/>
          </a:xfrm>
          <a:prstGeom prst="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Rapidity</a:t>
            </a:r>
            <a:endParaRPr lang="en-P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749BC-634A-49D3-9FAE-D1420915BDAA}"/>
              </a:ext>
            </a:extLst>
          </p:cNvPr>
          <p:cNvSpPr/>
          <p:nvPr/>
        </p:nvSpPr>
        <p:spPr>
          <a:xfrm>
            <a:off x="5114925" y="3071559"/>
            <a:ext cx="1419225" cy="609600"/>
          </a:xfrm>
          <a:prstGeom prst="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Fatigue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7F79D-F326-471D-9607-9396D6DCA024}"/>
              </a:ext>
            </a:extLst>
          </p:cNvPr>
          <p:cNvSpPr/>
          <p:nvPr/>
        </p:nvSpPr>
        <p:spPr>
          <a:xfrm>
            <a:off x="5114924" y="4023467"/>
            <a:ext cx="1419225" cy="609600"/>
          </a:xfrm>
          <a:prstGeom prst="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Novice</a:t>
            </a:r>
            <a:endParaRPr lang="en-P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10F32-FC7B-4D60-9C63-5DAB4C5111E0}"/>
              </a:ext>
            </a:extLst>
          </p:cNvPr>
          <p:cNvSpPr/>
          <p:nvPr/>
        </p:nvSpPr>
        <p:spPr>
          <a:xfrm>
            <a:off x="5114923" y="4975375"/>
            <a:ext cx="1419225" cy="609600"/>
          </a:xfrm>
          <a:prstGeom prst="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</a:t>
            </a:r>
            <a:endParaRPr lang="en-PK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8C3529-967B-40BB-B630-940B833C641F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4676775" y="1400175"/>
            <a:ext cx="438150" cy="147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AE2C1C-2BAC-4D4D-8E58-263F9AF78AAC}"/>
              </a:ext>
            </a:extLst>
          </p:cNvPr>
          <p:cNvCxnSpPr>
            <a:stCxn id="5" idx="6"/>
            <a:endCxn id="11" idx="1"/>
          </p:cNvCxnSpPr>
          <p:nvPr/>
        </p:nvCxnSpPr>
        <p:spPr>
          <a:xfrm flipV="1">
            <a:off x="4676775" y="2342648"/>
            <a:ext cx="438150" cy="53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BCEE11-3C78-4BF1-B701-0B076B784DF2}"/>
              </a:ext>
            </a:extLst>
          </p:cNvPr>
          <p:cNvCxnSpPr>
            <a:stCxn id="5" idx="6"/>
            <a:endCxn id="12" idx="1"/>
          </p:cNvCxnSpPr>
          <p:nvPr/>
        </p:nvCxnSpPr>
        <p:spPr>
          <a:xfrm>
            <a:off x="4676775" y="2873404"/>
            <a:ext cx="438150" cy="50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F262B4-7E7A-478C-82A8-A7C10938ECC9}"/>
              </a:ext>
            </a:extLst>
          </p:cNvPr>
          <p:cNvCxnSpPr>
            <a:stCxn id="5" idx="6"/>
            <a:endCxn id="13" idx="1"/>
          </p:cNvCxnSpPr>
          <p:nvPr/>
        </p:nvCxnSpPr>
        <p:spPr>
          <a:xfrm>
            <a:off x="4676775" y="2873404"/>
            <a:ext cx="438149" cy="145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DD1569-15F3-4173-B8EA-42EDC6790FD5}"/>
              </a:ext>
            </a:extLst>
          </p:cNvPr>
          <p:cNvCxnSpPr>
            <a:stCxn id="5" idx="6"/>
            <a:endCxn id="14" idx="1"/>
          </p:cNvCxnSpPr>
          <p:nvPr/>
        </p:nvCxnSpPr>
        <p:spPr>
          <a:xfrm>
            <a:off x="4676775" y="2873404"/>
            <a:ext cx="438148" cy="240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64E958-86BA-463F-B1FC-DB98AE531506}"/>
              </a:ext>
            </a:extLst>
          </p:cNvPr>
          <p:cNvSpPr/>
          <p:nvPr/>
        </p:nvSpPr>
        <p:spPr>
          <a:xfrm>
            <a:off x="8153400" y="1305482"/>
            <a:ext cx="1638300" cy="684741"/>
          </a:xfrm>
          <a:prstGeom prst="round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RPE</a:t>
            </a:r>
            <a:endParaRPr lang="en-PK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AB449B-E821-4CC9-8AA6-2273EDC641AD}"/>
              </a:ext>
            </a:extLst>
          </p:cNvPr>
          <p:cNvSpPr/>
          <p:nvPr/>
        </p:nvSpPr>
        <p:spPr>
          <a:xfrm>
            <a:off x="8153400" y="3248852"/>
            <a:ext cx="1638300" cy="684741"/>
          </a:xfrm>
          <a:prstGeom prst="roundRect">
            <a:avLst/>
          </a:prstGeom>
          <a:solidFill>
            <a:schemeClr val="accent1">
              <a:alpha val="96000"/>
            </a:schemeClr>
          </a:solidFill>
          <a:effectLst>
            <a:outerShdw blurRad="215900" dist="50800" dir="5400000" algn="ctr" rotWithShape="0">
              <a:srgbClr val="000000">
                <a:alpha val="54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  <a:endParaRPr lang="en-P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913FA9-E015-4263-8812-C6202FD31D3F}"/>
              </a:ext>
            </a:extLst>
          </p:cNvPr>
          <p:cNvCxnSpPr>
            <a:stCxn id="12" idx="3"/>
            <a:endCxn id="25" idx="1"/>
          </p:cNvCxnSpPr>
          <p:nvPr/>
        </p:nvCxnSpPr>
        <p:spPr>
          <a:xfrm flipV="1">
            <a:off x="6534150" y="1647853"/>
            <a:ext cx="1619250" cy="17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55733F-E9A2-44DD-AE08-B69FFE6C1D0A}"/>
              </a:ext>
            </a:extLst>
          </p:cNvPr>
          <p:cNvCxnSpPr>
            <a:cxnSpLocks/>
            <a:stCxn id="27" idx="3"/>
            <a:endCxn id="15" idx="3"/>
          </p:cNvCxnSpPr>
          <p:nvPr/>
        </p:nvCxnSpPr>
        <p:spPr>
          <a:xfrm>
            <a:off x="9791700" y="3591223"/>
            <a:ext cx="1358779" cy="60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127F0C-259A-430B-B121-09F999328CCC}"/>
              </a:ext>
            </a:extLst>
          </p:cNvPr>
          <p:cNvCxnSpPr>
            <a:stCxn id="11" idx="3"/>
            <a:endCxn id="27" idx="1"/>
          </p:cNvCxnSpPr>
          <p:nvPr/>
        </p:nvCxnSpPr>
        <p:spPr>
          <a:xfrm>
            <a:off x="6534150" y="2342648"/>
            <a:ext cx="1619250" cy="124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4C5270-A310-438B-9AC5-6E243BDD2AAF}"/>
              </a:ext>
            </a:extLst>
          </p:cNvPr>
          <p:cNvCxnSpPr>
            <a:stCxn id="12" idx="3"/>
            <a:endCxn id="27" idx="1"/>
          </p:cNvCxnSpPr>
          <p:nvPr/>
        </p:nvCxnSpPr>
        <p:spPr>
          <a:xfrm>
            <a:off x="6534150" y="3376359"/>
            <a:ext cx="1619250" cy="21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EDB8E3E-6851-49DB-AD07-925EF7C925AD}"/>
              </a:ext>
            </a:extLst>
          </p:cNvPr>
          <p:cNvSpPr/>
          <p:nvPr/>
        </p:nvSpPr>
        <p:spPr>
          <a:xfrm>
            <a:off x="10235712" y="2986953"/>
            <a:ext cx="1390650" cy="92333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Regression Neural Network</a:t>
            </a:r>
            <a:endParaRPr lang="en-PK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C40206-229F-4710-A59D-57BD82B4BEF0}"/>
              </a:ext>
            </a:extLst>
          </p:cNvPr>
          <p:cNvSpPr/>
          <p:nvPr/>
        </p:nvSpPr>
        <p:spPr>
          <a:xfrm>
            <a:off x="7593624" y="4903312"/>
            <a:ext cx="1169376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Anger</a:t>
            </a:r>
            <a:endParaRPr lang="en-P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0CB7B3-8421-4E70-90C6-AFF084DCEEA3}"/>
              </a:ext>
            </a:extLst>
          </p:cNvPr>
          <p:cNvSpPr/>
          <p:nvPr/>
        </p:nvSpPr>
        <p:spPr>
          <a:xfrm>
            <a:off x="8323549" y="5200095"/>
            <a:ext cx="1638300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357B72-957F-4F5C-AA8A-BCC3D26B58FC}"/>
              </a:ext>
            </a:extLst>
          </p:cNvPr>
          <p:cNvSpPr/>
          <p:nvPr/>
        </p:nvSpPr>
        <p:spPr>
          <a:xfrm>
            <a:off x="10082011" y="5151607"/>
            <a:ext cx="1745107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Depression</a:t>
            </a:r>
            <a:endParaRPr lang="en-PK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5ED81E-F384-4FFC-B845-67EACF66DBEA}"/>
              </a:ext>
            </a:extLst>
          </p:cNvPr>
          <p:cNvSpPr/>
          <p:nvPr/>
        </p:nvSpPr>
        <p:spPr>
          <a:xfrm>
            <a:off x="7668358" y="5756031"/>
            <a:ext cx="1329104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Fatigue</a:t>
            </a:r>
            <a:endParaRPr lang="en-PK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8022E28-644E-4EC9-AA32-D33953CD9739}"/>
              </a:ext>
            </a:extLst>
          </p:cNvPr>
          <p:cNvSpPr/>
          <p:nvPr/>
        </p:nvSpPr>
        <p:spPr>
          <a:xfrm>
            <a:off x="9031898" y="5766889"/>
            <a:ext cx="1329103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Tension</a:t>
            </a:r>
            <a:endParaRPr lang="en-PK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CD7AF2-2C53-4604-BFF4-9F5CFC8C8B2E}"/>
              </a:ext>
            </a:extLst>
          </p:cNvPr>
          <p:cNvSpPr/>
          <p:nvPr/>
        </p:nvSpPr>
        <p:spPr>
          <a:xfrm>
            <a:off x="10235712" y="5785274"/>
            <a:ext cx="1169376" cy="49659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Vigor</a:t>
            </a:r>
            <a:endParaRPr lang="en-PK" dirty="0"/>
          </a:p>
        </p:txBody>
      </p:sp>
      <p:sp>
        <p:nvSpPr>
          <p:cNvPr id="15" name="Rectangle: Top Corners Snipped 14">
            <a:extLst>
              <a:ext uri="{FF2B5EF4-FFF2-40B4-BE49-F238E27FC236}">
                <a16:creationId xmlns:a16="http://schemas.microsoft.com/office/drawing/2014/main" id="{A5382E66-5A55-410C-A368-D6C7B6AA2E53}"/>
              </a:ext>
            </a:extLst>
          </p:cNvPr>
          <p:cNvSpPr/>
          <p:nvPr/>
        </p:nvSpPr>
        <p:spPr>
          <a:xfrm>
            <a:off x="10318507" y="4200525"/>
            <a:ext cx="1663943" cy="423107"/>
          </a:xfrm>
          <a:prstGeom prst="snip2SameRect">
            <a:avLst/>
          </a:prstGeom>
          <a:solidFill>
            <a:schemeClr val="accent4">
              <a:alpha val="64000"/>
            </a:schemeClr>
          </a:solidFill>
          <a:effectLst>
            <a:outerShdw blurRad="304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Mood States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3239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0D866E-66CC-4402-9277-D4859224C5A5}"/>
              </a:ext>
            </a:extLst>
          </p:cNvPr>
          <p:cNvSpPr/>
          <p:nvPr/>
        </p:nvSpPr>
        <p:spPr>
          <a:xfrm>
            <a:off x="666750" y="914400"/>
            <a:ext cx="10982325" cy="5267325"/>
          </a:xfrm>
          <a:prstGeom prst="roundRect">
            <a:avLst/>
          </a:prstGeom>
          <a:ln>
            <a:noFill/>
          </a:ln>
          <a:effectLst>
            <a:outerShdw blurRad="431800" dist="508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3A68A95-58B7-46C0-9C4D-A21A27A7D0E4}"/>
              </a:ext>
            </a:extLst>
          </p:cNvPr>
          <p:cNvSpPr/>
          <p:nvPr/>
        </p:nvSpPr>
        <p:spPr>
          <a:xfrm>
            <a:off x="1040765" y="2190749"/>
            <a:ext cx="9436735" cy="3795714"/>
          </a:xfrm>
          <a:custGeom>
            <a:avLst/>
            <a:gdLst>
              <a:gd name="connsiteX0" fmla="*/ 0 w 9436735"/>
              <a:gd name="connsiteY0" fmla="*/ 0 h 3795714"/>
              <a:gd name="connsiteX1" fmla="*/ 4850130 w 9436735"/>
              <a:gd name="connsiteY1" fmla="*/ 0 h 3795714"/>
              <a:gd name="connsiteX2" fmla="*/ 4850130 w 9436735"/>
              <a:gd name="connsiteY2" fmla="*/ 3133494 h 3795714"/>
              <a:gd name="connsiteX3" fmla="*/ 5219188 w 9436735"/>
              <a:gd name="connsiteY3" fmla="*/ 3090071 h 3795714"/>
              <a:gd name="connsiteX4" fmla="*/ 6731635 w 9436735"/>
              <a:gd name="connsiteY4" fmla="*/ 3024188 h 3795714"/>
              <a:gd name="connsiteX5" fmla="*/ 9436735 w 9436735"/>
              <a:gd name="connsiteY5" fmla="*/ 3409951 h 3795714"/>
              <a:gd name="connsiteX6" fmla="*/ 6731635 w 9436735"/>
              <a:gd name="connsiteY6" fmla="*/ 3795714 h 3795714"/>
              <a:gd name="connsiteX7" fmla="*/ 4148151 w 9436735"/>
              <a:gd name="connsiteY7" fmla="*/ 3524665 h 3795714"/>
              <a:gd name="connsiteX8" fmla="*/ 4147403 w 9436735"/>
              <a:gd name="connsiteY8" fmla="*/ 3524250 h 3795714"/>
              <a:gd name="connsiteX9" fmla="*/ 0 w 9436735"/>
              <a:gd name="connsiteY9" fmla="*/ 3524250 h 379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36735" h="3795714">
                <a:moveTo>
                  <a:pt x="0" y="0"/>
                </a:moveTo>
                <a:lnTo>
                  <a:pt x="4850130" y="0"/>
                </a:lnTo>
                <a:lnTo>
                  <a:pt x="4850130" y="3133494"/>
                </a:lnTo>
                <a:lnTo>
                  <a:pt x="5219188" y="3090071"/>
                </a:lnTo>
                <a:cubicBezTo>
                  <a:pt x="5650925" y="3048476"/>
                  <a:pt x="6171391" y="3024188"/>
                  <a:pt x="6731635" y="3024188"/>
                </a:cubicBezTo>
                <a:cubicBezTo>
                  <a:pt x="8225620" y="3024188"/>
                  <a:pt x="9436735" y="3196900"/>
                  <a:pt x="9436735" y="3409951"/>
                </a:cubicBezTo>
                <a:cubicBezTo>
                  <a:pt x="9436735" y="3623002"/>
                  <a:pt x="8225620" y="3795714"/>
                  <a:pt x="6731635" y="3795714"/>
                </a:cubicBezTo>
                <a:cubicBezTo>
                  <a:pt x="5517772" y="3795714"/>
                  <a:pt x="4490648" y="3681697"/>
                  <a:pt x="4148151" y="3524665"/>
                </a:cubicBezTo>
                <a:lnTo>
                  <a:pt x="4147403" y="3524250"/>
                </a:lnTo>
                <a:lnTo>
                  <a:pt x="0" y="352425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7A74558-6DD4-48AD-BC13-4730FE953833}"/>
              </a:ext>
            </a:extLst>
          </p:cNvPr>
          <p:cNvSpPr/>
          <p:nvPr/>
        </p:nvSpPr>
        <p:spPr>
          <a:xfrm>
            <a:off x="1485900" y="1041795"/>
            <a:ext cx="9855200" cy="3739754"/>
          </a:xfrm>
          <a:custGeom>
            <a:avLst/>
            <a:gdLst>
              <a:gd name="connsiteX0" fmla="*/ 2705100 w 9855200"/>
              <a:gd name="connsiteY0" fmla="*/ 0 h 3739754"/>
              <a:gd name="connsiteX1" fmla="*/ 5197620 w 9855200"/>
              <a:gd name="connsiteY1" fmla="*/ 235607 h 3739754"/>
              <a:gd name="connsiteX2" fmla="*/ 5268258 w 9855200"/>
              <a:gd name="connsiteY2" fmla="*/ 263129 h 3739754"/>
              <a:gd name="connsiteX3" fmla="*/ 9855200 w 9855200"/>
              <a:gd name="connsiteY3" fmla="*/ 263129 h 3739754"/>
              <a:gd name="connsiteX4" fmla="*/ 9855200 w 9855200"/>
              <a:gd name="connsiteY4" fmla="*/ 3739754 h 3739754"/>
              <a:gd name="connsiteX5" fmla="*/ 4991100 w 9855200"/>
              <a:gd name="connsiteY5" fmla="*/ 3739754 h 3739754"/>
              <a:gd name="connsiteX6" fmla="*/ 4991100 w 9855200"/>
              <a:gd name="connsiteY6" fmla="*/ 591379 h 3739754"/>
              <a:gd name="connsiteX7" fmla="*/ 4948211 w 9855200"/>
              <a:gd name="connsiteY7" fmla="*/ 601447 h 3739754"/>
              <a:gd name="connsiteX8" fmla="*/ 2705100 w 9855200"/>
              <a:gd name="connsiteY8" fmla="*/ 771526 h 3739754"/>
              <a:gd name="connsiteX9" fmla="*/ 0 w 9855200"/>
              <a:gd name="connsiteY9" fmla="*/ 385763 h 3739754"/>
              <a:gd name="connsiteX10" fmla="*/ 2705100 w 9855200"/>
              <a:gd name="connsiteY10" fmla="*/ 0 h 373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55200" h="3739754">
                <a:moveTo>
                  <a:pt x="2705100" y="0"/>
                </a:moveTo>
                <a:cubicBezTo>
                  <a:pt x="3825589" y="0"/>
                  <a:pt x="4786963" y="97150"/>
                  <a:pt x="5197620" y="235607"/>
                </a:cubicBezTo>
                <a:lnTo>
                  <a:pt x="5268258" y="263129"/>
                </a:lnTo>
                <a:lnTo>
                  <a:pt x="9855200" y="263129"/>
                </a:lnTo>
                <a:lnTo>
                  <a:pt x="9855200" y="3739754"/>
                </a:lnTo>
                <a:lnTo>
                  <a:pt x="4991100" y="3739754"/>
                </a:lnTo>
                <a:lnTo>
                  <a:pt x="4991100" y="591379"/>
                </a:lnTo>
                <a:lnTo>
                  <a:pt x="4948211" y="601447"/>
                </a:lnTo>
                <a:cubicBezTo>
                  <a:pt x="4462085" y="704060"/>
                  <a:pt x="3638841" y="771526"/>
                  <a:pt x="2705100" y="771526"/>
                </a:cubicBezTo>
                <a:cubicBezTo>
                  <a:pt x="1211115" y="771526"/>
                  <a:pt x="0" y="598814"/>
                  <a:pt x="0" y="385763"/>
                </a:cubicBezTo>
                <a:cubicBezTo>
                  <a:pt x="0" y="172712"/>
                  <a:pt x="1211115" y="0"/>
                  <a:pt x="270510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7401-14C2-4ED1-AD33-F7A49A6C7B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35" y="2533650"/>
            <a:ext cx="4342130" cy="2952750"/>
          </a:xfrm>
          <a:prstGeom prst="rect">
            <a:avLst/>
          </a:prstGeom>
          <a:noFill/>
          <a:ln>
            <a:noFill/>
          </a:ln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CC939-FDFC-4A76-A833-61B567AC5F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67" y="1590675"/>
            <a:ext cx="4331335" cy="2952750"/>
          </a:xfrm>
          <a:prstGeom prst="rect">
            <a:avLst/>
          </a:prstGeom>
          <a:noFill/>
          <a:ln>
            <a:noFill/>
          </a:ln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CFBB8CC-A4E1-4EFA-B095-A041EAF69E4D}"/>
              </a:ext>
            </a:extLst>
          </p:cNvPr>
          <p:cNvSpPr/>
          <p:nvPr/>
        </p:nvSpPr>
        <p:spPr>
          <a:xfrm>
            <a:off x="5389880" y="5343524"/>
            <a:ext cx="4943475" cy="569120"/>
          </a:xfrm>
          <a:prstGeom prst="ellipse">
            <a:avLst/>
          </a:prstGeom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0C8B43-4CA7-4DB2-8CE2-3ED144AED8BA}"/>
              </a:ext>
            </a:extLst>
          </p:cNvPr>
          <p:cNvSpPr/>
          <p:nvPr/>
        </p:nvSpPr>
        <p:spPr>
          <a:xfrm>
            <a:off x="1719262" y="1121566"/>
            <a:ext cx="4943475" cy="569120"/>
          </a:xfrm>
          <a:prstGeom prst="ellipse">
            <a:avLst/>
          </a:prstGeom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27ED6-6AA0-41AB-859F-E2AD830A4CD1}"/>
              </a:ext>
            </a:extLst>
          </p:cNvPr>
          <p:cNvSpPr txBox="1"/>
          <p:nvPr/>
        </p:nvSpPr>
        <p:spPr>
          <a:xfrm>
            <a:off x="2171700" y="1186934"/>
            <a:ext cx="3790950" cy="523220"/>
          </a:xfrm>
          <a:prstGeom prst="rect">
            <a:avLst/>
          </a:prstGeom>
          <a:noFill/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Characterization of accelerometer signal as professional </a:t>
            </a:r>
            <a:endParaRPr lang="en-PK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0C3E6-3FCF-423B-B6F2-DF3C8073B1E5}"/>
              </a:ext>
            </a:extLst>
          </p:cNvPr>
          <p:cNvSpPr txBox="1"/>
          <p:nvPr/>
        </p:nvSpPr>
        <p:spPr>
          <a:xfrm>
            <a:off x="5957887" y="5486400"/>
            <a:ext cx="4352925" cy="307777"/>
          </a:xfrm>
          <a:prstGeom prst="rect">
            <a:avLst/>
          </a:prstGeom>
          <a:noFill/>
          <a:effectLst>
            <a:outerShdw blurRad="6350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Characterization of accelerometer signal as novice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2638546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BE0B97F-CC40-42A2-A631-EE44CFEF5603}"/>
              </a:ext>
            </a:extLst>
          </p:cNvPr>
          <p:cNvSpPr/>
          <p:nvPr/>
        </p:nvSpPr>
        <p:spPr>
          <a:xfrm>
            <a:off x="1613388" y="805229"/>
            <a:ext cx="8965223" cy="5370634"/>
          </a:xfrm>
          <a:custGeom>
            <a:avLst/>
            <a:gdLst>
              <a:gd name="connsiteX0" fmla="*/ 324645 w 7867649"/>
              <a:gd name="connsiteY0" fmla="*/ 0 h 4781550"/>
              <a:gd name="connsiteX1" fmla="*/ 7485853 w 7867649"/>
              <a:gd name="connsiteY1" fmla="*/ 0 h 4781550"/>
              <a:gd name="connsiteX2" fmla="*/ 7589043 w 7867649"/>
              <a:gd name="connsiteY2" fmla="*/ 103190 h 4781550"/>
              <a:gd name="connsiteX3" fmla="*/ 7589043 w 7867649"/>
              <a:gd name="connsiteY3" fmla="*/ 552450 h 4781550"/>
              <a:gd name="connsiteX4" fmla="*/ 7867649 w 7867649"/>
              <a:gd name="connsiteY4" fmla="*/ 552450 h 4781550"/>
              <a:gd name="connsiteX5" fmla="*/ 7867649 w 7867649"/>
              <a:gd name="connsiteY5" fmla="*/ 4781550 h 4781550"/>
              <a:gd name="connsiteX6" fmla="*/ 0 w 7867649"/>
              <a:gd name="connsiteY6" fmla="*/ 4781550 h 4781550"/>
              <a:gd name="connsiteX7" fmla="*/ 0 w 7867649"/>
              <a:gd name="connsiteY7" fmla="*/ 552450 h 4781550"/>
              <a:gd name="connsiteX8" fmla="*/ 221455 w 7867649"/>
              <a:gd name="connsiteY8" fmla="*/ 552450 h 4781550"/>
              <a:gd name="connsiteX9" fmla="*/ 221455 w 7867649"/>
              <a:gd name="connsiteY9" fmla="*/ 103190 h 4781550"/>
              <a:gd name="connsiteX10" fmla="*/ 324645 w 7867649"/>
              <a:gd name="connsiteY10" fmla="*/ 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7649" h="4781550">
                <a:moveTo>
                  <a:pt x="324645" y="0"/>
                </a:moveTo>
                <a:lnTo>
                  <a:pt x="7485853" y="0"/>
                </a:lnTo>
                <a:cubicBezTo>
                  <a:pt x="7542843" y="0"/>
                  <a:pt x="7589043" y="46200"/>
                  <a:pt x="7589043" y="103190"/>
                </a:cubicBezTo>
                <a:lnTo>
                  <a:pt x="7589043" y="552450"/>
                </a:lnTo>
                <a:lnTo>
                  <a:pt x="7867649" y="552450"/>
                </a:lnTo>
                <a:lnTo>
                  <a:pt x="7867649" y="4781550"/>
                </a:lnTo>
                <a:lnTo>
                  <a:pt x="0" y="4781550"/>
                </a:lnTo>
                <a:lnTo>
                  <a:pt x="0" y="552450"/>
                </a:lnTo>
                <a:lnTo>
                  <a:pt x="221455" y="552450"/>
                </a:lnTo>
                <a:lnTo>
                  <a:pt x="221455" y="103190"/>
                </a:lnTo>
                <a:cubicBezTo>
                  <a:pt x="221455" y="46200"/>
                  <a:pt x="267655" y="0"/>
                  <a:pt x="324645" y="0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effectLst>
            <a:outerShdw blurRad="939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03817-A988-4875-B0B3-B936D79708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42" y="1573824"/>
            <a:ext cx="8466991" cy="448371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420C0EB0-8E2A-4F3B-81D3-100B9CB5F56C}"/>
              </a:ext>
            </a:extLst>
          </p:cNvPr>
          <p:cNvSpPr/>
          <p:nvPr/>
        </p:nvSpPr>
        <p:spPr>
          <a:xfrm>
            <a:off x="2503610" y="939678"/>
            <a:ext cx="7124700" cy="438150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57490-3E06-42E0-A5F7-9DDC7E12DD1D}"/>
              </a:ext>
            </a:extLst>
          </p:cNvPr>
          <p:cNvSpPr txBox="1"/>
          <p:nvPr/>
        </p:nvSpPr>
        <p:spPr>
          <a:xfrm>
            <a:off x="2627435" y="1025403"/>
            <a:ext cx="6915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Detection of mood states, active reps, Pace, RPE and performance form accelerometer signal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301135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3F6109AB-9C63-49AB-9640-9CAB122B7EA6}"/>
              </a:ext>
            </a:extLst>
          </p:cNvPr>
          <p:cNvSpPr/>
          <p:nvPr/>
        </p:nvSpPr>
        <p:spPr>
          <a:xfrm>
            <a:off x="4105274" y="2162175"/>
            <a:ext cx="4600575" cy="259080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Workflow of </a:t>
            </a:r>
            <a:r>
              <a:rPr lang="en-US" sz="2400" b="1" dirty="0">
                <a:solidFill>
                  <a:schemeClr val="tx1"/>
                </a:solidFill>
              </a:rPr>
              <a:t>Prediction </a:t>
            </a:r>
            <a:r>
              <a:rPr lang="en-US" b="1" dirty="0">
                <a:solidFill>
                  <a:schemeClr val="tx1"/>
                </a:solidFill>
              </a:rPr>
              <a:t>task of project</a:t>
            </a:r>
            <a:endParaRPr lang="en-PK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70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F6640-3C36-4277-A658-ECCBA11317C6}"/>
              </a:ext>
            </a:extLst>
          </p:cNvPr>
          <p:cNvSpPr/>
          <p:nvPr/>
        </p:nvSpPr>
        <p:spPr>
          <a:xfrm>
            <a:off x="1136275" y="2327426"/>
            <a:ext cx="2097741" cy="658906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Rapidity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8219A-0305-46DF-AA85-A31C051AB954}"/>
              </a:ext>
            </a:extLst>
          </p:cNvPr>
          <p:cNvSpPr/>
          <p:nvPr/>
        </p:nvSpPr>
        <p:spPr>
          <a:xfrm>
            <a:off x="1136276" y="3338990"/>
            <a:ext cx="2097741" cy="658906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  <a:endParaRPr lang="en-P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EDC7C-607B-4167-BFA9-BC9AD1EA801F}"/>
              </a:ext>
            </a:extLst>
          </p:cNvPr>
          <p:cNvSpPr/>
          <p:nvPr/>
        </p:nvSpPr>
        <p:spPr>
          <a:xfrm>
            <a:off x="1136274" y="4417358"/>
            <a:ext cx="2097741" cy="658906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Fatigue</a:t>
            </a:r>
            <a:endParaRPr lang="en-PK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C2E9B-EC39-4579-9E41-435FAAD133A6}"/>
              </a:ext>
            </a:extLst>
          </p:cNvPr>
          <p:cNvSpPr/>
          <p:nvPr/>
        </p:nvSpPr>
        <p:spPr>
          <a:xfrm>
            <a:off x="4114800" y="2760768"/>
            <a:ext cx="1855694" cy="1559859"/>
          </a:xfrm>
          <a:prstGeom prst="ellipse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Forecasted</a:t>
            </a:r>
            <a:endParaRPr lang="en-PK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E52805-4AE7-48CC-AA43-A85976C136AA}"/>
              </a:ext>
            </a:extLst>
          </p:cNvPr>
          <p:cNvSpPr/>
          <p:nvPr/>
        </p:nvSpPr>
        <p:spPr>
          <a:xfrm>
            <a:off x="6548718" y="2989367"/>
            <a:ext cx="2097741" cy="1102659"/>
          </a:xfrm>
          <a:prstGeom prst="roundRect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Autoregressive Model</a:t>
            </a:r>
            <a:endParaRPr lang="en-PK" dirty="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70C5ED49-76B6-4EFA-8D6C-904CA6056625}"/>
              </a:ext>
            </a:extLst>
          </p:cNvPr>
          <p:cNvSpPr/>
          <p:nvPr/>
        </p:nvSpPr>
        <p:spPr>
          <a:xfrm>
            <a:off x="9318812" y="2590076"/>
            <a:ext cx="2326341" cy="2156735"/>
          </a:xfrm>
          <a:prstGeom prst="pentagon">
            <a:avLst/>
          </a:prstGeom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future trends evaluate training strategy</a:t>
            </a:r>
            <a:endParaRPr lang="en-PK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E47DA8-E051-4F6A-9898-96A02FF0F13D}"/>
              </a:ext>
            </a:extLst>
          </p:cNvPr>
          <p:cNvCxnSpPr>
            <a:stCxn id="2" idx="3"/>
            <a:endCxn id="5" idx="2"/>
          </p:cNvCxnSpPr>
          <p:nvPr/>
        </p:nvCxnSpPr>
        <p:spPr>
          <a:xfrm>
            <a:off x="3234016" y="2656879"/>
            <a:ext cx="880784" cy="883819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E98D65-86FE-4530-8067-9DB852A92E13}"/>
              </a:ext>
            </a:extLst>
          </p:cNvPr>
          <p:cNvCxnSpPr>
            <a:stCxn id="3" idx="3"/>
            <a:endCxn id="5" idx="2"/>
          </p:cNvCxnSpPr>
          <p:nvPr/>
        </p:nvCxnSpPr>
        <p:spPr>
          <a:xfrm flipV="1">
            <a:off x="3234017" y="3540698"/>
            <a:ext cx="880783" cy="127745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7A9911-EC3F-4D63-AC4A-337E3F60CAAD}"/>
              </a:ext>
            </a:extLst>
          </p:cNvPr>
          <p:cNvCxnSpPr>
            <a:stCxn id="4" idx="3"/>
            <a:endCxn id="5" idx="2"/>
          </p:cNvCxnSpPr>
          <p:nvPr/>
        </p:nvCxnSpPr>
        <p:spPr>
          <a:xfrm flipV="1">
            <a:off x="3234015" y="3540698"/>
            <a:ext cx="880785" cy="1206113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D0D28-8961-4092-8C52-7E521F672874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5970494" y="3540697"/>
            <a:ext cx="578224" cy="1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B7EA1D-F23E-4189-86F1-E2AB895F409A}"/>
              </a:ext>
            </a:extLst>
          </p:cNvPr>
          <p:cNvCxnSpPr>
            <a:stCxn id="6" idx="3"/>
          </p:cNvCxnSpPr>
          <p:nvPr/>
        </p:nvCxnSpPr>
        <p:spPr>
          <a:xfrm flipV="1">
            <a:off x="8646459" y="3540696"/>
            <a:ext cx="672353" cy="1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88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8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03223D-21B9-4E6F-8990-F88FBEB62C18}"/>
              </a:ext>
            </a:extLst>
          </p:cNvPr>
          <p:cNvSpPr/>
          <p:nvPr/>
        </p:nvSpPr>
        <p:spPr>
          <a:xfrm>
            <a:off x="1750861" y="615462"/>
            <a:ext cx="8690278" cy="5805855"/>
          </a:xfrm>
          <a:custGeom>
            <a:avLst/>
            <a:gdLst>
              <a:gd name="connsiteX0" fmla="*/ 324645 w 7867649"/>
              <a:gd name="connsiteY0" fmla="*/ 0 h 4781550"/>
              <a:gd name="connsiteX1" fmla="*/ 7485853 w 7867649"/>
              <a:gd name="connsiteY1" fmla="*/ 0 h 4781550"/>
              <a:gd name="connsiteX2" fmla="*/ 7589043 w 7867649"/>
              <a:gd name="connsiteY2" fmla="*/ 103190 h 4781550"/>
              <a:gd name="connsiteX3" fmla="*/ 7589043 w 7867649"/>
              <a:gd name="connsiteY3" fmla="*/ 552450 h 4781550"/>
              <a:gd name="connsiteX4" fmla="*/ 7867649 w 7867649"/>
              <a:gd name="connsiteY4" fmla="*/ 552450 h 4781550"/>
              <a:gd name="connsiteX5" fmla="*/ 7867649 w 7867649"/>
              <a:gd name="connsiteY5" fmla="*/ 4781550 h 4781550"/>
              <a:gd name="connsiteX6" fmla="*/ 0 w 7867649"/>
              <a:gd name="connsiteY6" fmla="*/ 4781550 h 4781550"/>
              <a:gd name="connsiteX7" fmla="*/ 0 w 7867649"/>
              <a:gd name="connsiteY7" fmla="*/ 552450 h 4781550"/>
              <a:gd name="connsiteX8" fmla="*/ 221455 w 7867649"/>
              <a:gd name="connsiteY8" fmla="*/ 552450 h 4781550"/>
              <a:gd name="connsiteX9" fmla="*/ 221455 w 7867649"/>
              <a:gd name="connsiteY9" fmla="*/ 103190 h 4781550"/>
              <a:gd name="connsiteX10" fmla="*/ 324645 w 7867649"/>
              <a:gd name="connsiteY10" fmla="*/ 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67649" h="4781550">
                <a:moveTo>
                  <a:pt x="324645" y="0"/>
                </a:moveTo>
                <a:lnTo>
                  <a:pt x="7485853" y="0"/>
                </a:lnTo>
                <a:cubicBezTo>
                  <a:pt x="7542843" y="0"/>
                  <a:pt x="7589043" y="46200"/>
                  <a:pt x="7589043" y="103190"/>
                </a:cubicBezTo>
                <a:lnTo>
                  <a:pt x="7589043" y="552450"/>
                </a:lnTo>
                <a:lnTo>
                  <a:pt x="7867649" y="552450"/>
                </a:lnTo>
                <a:lnTo>
                  <a:pt x="7867649" y="4781550"/>
                </a:lnTo>
                <a:lnTo>
                  <a:pt x="0" y="4781550"/>
                </a:lnTo>
                <a:lnTo>
                  <a:pt x="0" y="552450"/>
                </a:lnTo>
                <a:lnTo>
                  <a:pt x="221455" y="552450"/>
                </a:lnTo>
                <a:lnTo>
                  <a:pt x="221455" y="103190"/>
                </a:lnTo>
                <a:cubicBezTo>
                  <a:pt x="221455" y="46200"/>
                  <a:pt x="267655" y="0"/>
                  <a:pt x="324645" y="0"/>
                </a:cubicBezTo>
                <a:close/>
              </a:path>
            </a:pathLst>
          </a:custGeom>
          <a:solidFill>
            <a:schemeClr val="accent5">
              <a:alpha val="74000"/>
            </a:schemeClr>
          </a:solidFill>
          <a:effectLst>
            <a:outerShdw blurRad="1270000" dist="50800" dir="5400000" algn="ctr" rotWithShape="0">
              <a:srgbClr val="000000">
                <a:alpha val="5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04139-AEE6-48E1-9A56-510D9F1DEE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396" y="1434755"/>
            <a:ext cx="8042397" cy="4807783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rgbClr val="000000">
                <a:alpha val="55000"/>
              </a:srgbClr>
            </a:outerShdw>
          </a:effectLst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170FFCE4-89D8-4556-ADFF-B88F01D93D5B}"/>
              </a:ext>
            </a:extLst>
          </p:cNvPr>
          <p:cNvSpPr/>
          <p:nvPr/>
        </p:nvSpPr>
        <p:spPr>
          <a:xfrm>
            <a:off x="2533650" y="768463"/>
            <a:ext cx="7124700" cy="438150"/>
          </a:xfrm>
          <a:prstGeom prst="round2SameRect">
            <a:avLst/>
          </a:prstGeom>
          <a:effectLst>
            <a:outerShdw blurRad="1270000" dist="50800" dir="5400000" algn="ctr" rotWithShape="0">
              <a:srgbClr val="000000">
                <a:alpha val="55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F58FB-B0E8-47B0-A7D7-17E91E0E6CA4}"/>
              </a:ext>
            </a:extLst>
          </p:cNvPr>
          <p:cNvSpPr txBox="1"/>
          <p:nvPr/>
        </p:nvSpPr>
        <p:spPr>
          <a:xfrm>
            <a:off x="2750342" y="763499"/>
            <a:ext cx="6908008" cy="523220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55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Next day strategy evaluation form associated forecasted performance, rapidity and fatigue profile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615123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346CF06-0EFE-41A9-B3EB-4498B9020E7D}"/>
              </a:ext>
            </a:extLst>
          </p:cNvPr>
          <p:cNvSpPr/>
          <p:nvPr/>
        </p:nvSpPr>
        <p:spPr>
          <a:xfrm>
            <a:off x="6686543" y="894279"/>
            <a:ext cx="5327494" cy="5201722"/>
          </a:xfrm>
          <a:prstGeom prst="rect">
            <a:avLst/>
          </a:prstGeom>
          <a:solidFill>
            <a:srgbClr val="7030A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250236-25B8-4B33-84DA-AF124074FB8D}"/>
              </a:ext>
            </a:extLst>
          </p:cNvPr>
          <p:cNvSpPr/>
          <p:nvPr/>
        </p:nvSpPr>
        <p:spPr>
          <a:xfrm>
            <a:off x="10134600" y="0"/>
            <a:ext cx="2057400" cy="571500"/>
          </a:xfrm>
          <a:prstGeom prst="rect">
            <a:avLst/>
          </a:prstGeom>
          <a:effectLst>
            <a:outerShdw blurRad="508000" dist="50800" dir="5400000" algn="ctr" rotWithShape="0">
              <a:srgbClr val="000000">
                <a:alpha val="79000"/>
              </a:srgbClr>
            </a:outerShdw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482912-D1C6-48C2-8D4B-7A9ED951D4E4}"/>
              </a:ext>
            </a:extLst>
          </p:cNvPr>
          <p:cNvSpPr txBox="1"/>
          <p:nvPr/>
        </p:nvSpPr>
        <p:spPr>
          <a:xfrm>
            <a:off x="10477500" y="1010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F28D72-F5D3-481B-A1A0-939D9384E756}"/>
              </a:ext>
            </a:extLst>
          </p:cNvPr>
          <p:cNvSpPr/>
          <p:nvPr/>
        </p:nvSpPr>
        <p:spPr>
          <a:xfrm>
            <a:off x="1162050" y="2628900"/>
            <a:ext cx="1962150" cy="11049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 Phone</a:t>
            </a:r>
            <a:endParaRPr lang="en-PK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B52C7-3252-4944-8AD3-60171499A7E3}"/>
              </a:ext>
            </a:extLst>
          </p:cNvPr>
          <p:cNvSpPr/>
          <p:nvPr/>
        </p:nvSpPr>
        <p:spPr>
          <a:xfrm>
            <a:off x="1162050" y="4152900"/>
            <a:ext cx="2609850" cy="11811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Records accelerometer data</a:t>
            </a:r>
            <a:endParaRPr lang="en-P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B1B8D-7AF8-4910-80FD-BB6878C7ABD3}"/>
              </a:ext>
            </a:extLst>
          </p:cNvPr>
          <p:cNvSpPr/>
          <p:nvPr/>
        </p:nvSpPr>
        <p:spPr>
          <a:xfrm>
            <a:off x="3886200" y="2628900"/>
            <a:ext cx="2428875" cy="1104900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MATLAB (PC)</a:t>
            </a:r>
            <a:endParaRPr lang="en-PK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DB4142-ED7B-46B4-BED6-34831F736DE8}"/>
              </a:ext>
            </a:extLst>
          </p:cNvPr>
          <p:cNvSpPr/>
          <p:nvPr/>
        </p:nvSpPr>
        <p:spPr>
          <a:xfrm>
            <a:off x="6962775" y="1847850"/>
            <a:ext cx="2133600" cy="110490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  <a:endParaRPr lang="en-P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96EEB0-9F5D-4AF9-8F99-66A16368D375}"/>
              </a:ext>
            </a:extLst>
          </p:cNvPr>
          <p:cNvSpPr/>
          <p:nvPr/>
        </p:nvSpPr>
        <p:spPr>
          <a:xfrm>
            <a:off x="6972300" y="3343275"/>
            <a:ext cx="2066925" cy="118110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Day Strategy Evaluation</a:t>
            </a:r>
            <a:endParaRPr lang="en-PK" dirty="0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DB360A59-E42D-48B0-AA0C-DD2A3052F5B0}"/>
              </a:ext>
            </a:extLst>
          </p:cNvPr>
          <p:cNvSpPr/>
          <p:nvPr/>
        </p:nvSpPr>
        <p:spPr>
          <a:xfrm rot="11095835">
            <a:off x="9712491" y="1238249"/>
            <a:ext cx="2101517" cy="1219200"/>
          </a:xfrm>
          <a:prstGeom prst="teardrop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955FB-CB7D-4E3C-8830-1CF0ED78C83A}"/>
              </a:ext>
            </a:extLst>
          </p:cNvPr>
          <p:cNvSpPr txBox="1"/>
          <p:nvPr/>
        </p:nvSpPr>
        <p:spPr>
          <a:xfrm>
            <a:off x="10201274" y="1428750"/>
            <a:ext cx="1323975" cy="9233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Convolution Neural Network</a:t>
            </a:r>
            <a:endParaRPr lang="en-PK" dirty="0"/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C6B03FFA-D79C-4EE3-9EB1-97C2DD85CAE3}"/>
              </a:ext>
            </a:extLst>
          </p:cNvPr>
          <p:cNvSpPr/>
          <p:nvPr/>
        </p:nvSpPr>
        <p:spPr>
          <a:xfrm rot="11095835">
            <a:off x="9802106" y="2573109"/>
            <a:ext cx="2101517" cy="1219200"/>
          </a:xfrm>
          <a:prstGeom prst="teardrop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D41FF-BFDB-4BB3-958D-0C7501BD03E9}"/>
              </a:ext>
            </a:extLst>
          </p:cNvPr>
          <p:cNvSpPr txBox="1"/>
          <p:nvPr/>
        </p:nvSpPr>
        <p:spPr>
          <a:xfrm>
            <a:off x="10290889" y="2763610"/>
            <a:ext cx="1323975" cy="9233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Regression Neural Network</a:t>
            </a:r>
            <a:endParaRPr lang="en-PK" dirty="0"/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7D34957F-4A73-4662-9197-429541D9D312}"/>
              </a:ext>
            </a:extLst>
          </p:cNvPr>
          <p:cNvSpPr/>
          <p:nvPr/>
        </p:nvSpPr>
        <p:spPr>
          <a:xfrm rot="11095835">
            <a:off x="9802104" y="3968420"/>
            <a:ext cx="2101517" cy="1219200"/>
          </a:xfrm>
          <a:prstGeom prst="teardrop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2195E-84C5-44F4-AE27-9903D4C1BBE1}"/>
              </a:ext>
            </a:extLst>
          </p:cNvPr>
          <p:cNvSpPr txBox="1"/>
          <p:nvPr/>
        </p:nvSpPr>
        <p:spPr>
          <a:xfrm>
            <a:off x="10201274" y="4217245"/>
            <a:ext cx="1653461" cy="646331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Autoregressive Model</a:t>
            </a:r>
            <a:endParaRPr lang="en-PK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7B7A70D-3905-4B38-A8A6-6D6319D00BF0}"/>
              </a:ext>
            </a:extLst>
          </p:cNvPr>
          <p:cNvSpPr/>
          <p:nvPr/>
        </p:nvSpPr>
        <p:spPr>
          <a:xfrm>
            <a:off x="6961905" y="1847849"/>
            <a:ext cx="2133600" cy="11049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  <a:endParaRPr lang="en-PK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C01D493-F308-4BBC-8F3B-28AC27D9F0FC}"/>
              </a:ext>
            </a:extLst>
          </p:cNvPr>
          <p:cNvSpPr/>
          <p:nvPr/>
        </p:nvSpPr>
        <p:spPr>
          <a:xfrm>
            <a:off x="6971430" y="3343274"/>
            <a:ext cx="2066925" cy="11811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Day Strategy Evaluation</a:t>
            </a:r>
            <a:endParaRPr lang="en-PK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700190F9-8A4E-4180-9FB4-DB2FC43D91D7}"/>
              </a:ext>
            </a:extLst>
          </p:cNvPr>
          <p:cNvSpPr/>
          <p:nvPr/>
        </p:nvSpPr>
        <p:spPr>
          <a:xfrm>
            <a:off x="9095505" y="1266825"/>
            <a:ext cx="390527" cy="43624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278FF2-0B17-421F-8ABA-A17CC2199152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H="1" flipV="1">
            <a:off x="2143125" y="3733800"/>
            <a:ext cx="323850" cy="419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2D95C8-36A9-440C-9B29-8E51EFE7EFB3}"/>
              </a:ext>
            </a:extLst>
          </p:cNvPr>
          <p:cNvCxnSpPr>
            <a:stCxn id="6" idx="3"/>
            <a:endCxn id="14" idx="1"/>
          </p:cNvCxnSpPr>
          <p:nvPr/>
        </p:nvCxnSpPr>
        <p:spPr>
          <a:xfrm>
            <a:off x="3124200" y="318135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C3013-F942-4C04-85D4-F4EB4AA7FABD}"/>
              </a:ext>
            </a:extLst>
          </p:cNvPr>
          <p:cNvCxnSpPr>
            <a:stCxn id="14" idx="3"/>
          </p:cNvCxnSpPr>
          <p:nvPr/>
        </p:nvCxnSpPr>
        <p:spPr>
          <a:xfrm flipV="1">
            <a:off x="6315075" y="2352080"/>
            <a:ext cx="646830" cy="829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A503D1-9E9B-4322-9DDB-61ED2027845B}"/>
              </a:ext>
            </a:extLst>
          </p:cNvPr>
          <p:cNvCxnSpPr>
            <a:stCxn id="14" idx="3"/>
            <a:endCxn id="26" idx="1"/>
          </p:cNvCxnSpPr>
          <p:nvPr/>
        </p:nvCxnSpPr>
        <p:spPr>
          <a:xfrm>
            <a:off x="6315075" y="3181350"/>
            <a:ext cx="656355" cy="75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BF9657-C5E7-4F45-92C1-6618DBFA65DD}"/>
              </a:ext>
            </a:extLst>
          </p:cNvPr>
          <p:cNvSpPr txBox="1"/>
          <p:nvPr/>
        </p:nvSpPr>
        <p:spPr>
          <a:xfrm>
            <a:off x="2904690" y="1705569"/>
            <a:ext cx="1962150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Automatically transferred through WIFI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219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1FE134C1-4333-4ED9-87D2-14D13CD6991E}"/>
              </a:ext>
            </a:extLst>
          </p:cNvPr>
          <p:cNvSpPr/>
          <p:nvPr/>
        </p:nvSpPr>
        <p:spPr>
          <a:xfrm>
            <a:off x="3814762" y="2657475"/>
            <a:ext cx="4562475" cy="1914525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 of the project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301045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7E31A1-9773-42B6-BE98-0035034BF363}"/>
              </a:ext>
            </a:extLst>
          </p:cNvPr>
          <p:cNvSpPr/>
          <p:nvPr/>
        </p:nvSpPr>
        <p:spPr>
          <a:xfrm>
            <a:off x="974817" y="961717"/>
            <a:ext cx="10960837" cy="5733454"/>
          </a:xfrm>
          <a:custGeom>
            <a:avLst/>
            <a:gdLst>
              <a:gd name="connsiteX0" fmla="*/ 1330233 w 10960837"/>
              <a:gd name="connsiteY0" fmla="*/ 981383 h 5733454"/>
              <a:gd name="connsiteX1" fmla="*/ 7092858 w 10960837"/>
              <a:gd name="connsiteY1" fmla="*/ 238433 h 5733454"/>
              <a:gd name="connsiteX2" fmla="*/ 10750458 w 10960837"/>
              <a:gd name="connsiteY2" fmla="*/ 4105583 h 5733454"/>
              <a:gd name="connsiteX3" fmla="*/ 796833 w 10960837"/>
              <a:gd name="connsiteY3" fmla="*/ 5601008 h 5733454"/>
              <a:gd name="connsiteX4" fmla="*/ 1330233 w 10960837"/>
              <a:gd name="connsiteY4" fmla="*/ 981383 h 573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0837" h="5733454">
                <a:moveTo>
                  <a:pt x="1330233" y="981383"/>
                </a:moveTo>
                <a:cubicBezTo>
                  <a:pt x="2379570" y="87621"/>
                  <a:pt x="5522821" y="-282267"/>
                  <a:pt x="7092858" y="238433"/>
                </a:cubicBezTo>
                <a:cubicBezTo>
                  <a:pt x="8662895" y="759133"/>
                  <a:pt x="11799795" y="3211821"/>
                  <a:pt x="10750458" y="4105583"/>
                </a:cubicBezTo>
                <a:cubicBezTo>
                  <a:pt x="9701121" y="4999345"/>
                  <a:pt x="2363695" y="6121708"/>
                  <a:pt x="796833" y="5601008"/>
                </a:cubicBezTo>
                <a:cubicBezTo>
                  <a:pt x="-770029" y="5080308"/>
                  <a:pt x="280896" y="1875145"/>
                  <a:pt x="1330233" y="981383"/>
                </a:cubicBezTo>
                <a:close/>
              </a:path>
            </a:pathLst>
          </a:cu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CA02D-141D-410C-8CB9-AF9D0F1D7E3D}"/>
              </a:ext>
            </a:extLst>
          </p:cNvPr>
          <p:cNvSpPr txBox="1"/>
          <p:nvPr/>
        </p:nvSpPr>
        <p:spPr>
          <a:xfrm>
            <a:off x="4262437" y="1634455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Arm Pouch</a:t>
            </a:r>
            <a:endParaRPr lang="en-PK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52CEDE2-E4C1-4900-8114-C936D83E7152}"/>
              </a:ext>
            </a:extLst>
          </p:cNvPr>
          <p:cNvSpPr/>
          <p:nvPr/>
        </p:nvSpPr>
        <p:spPr>
          <a:xfrm>
            <a:off x="180975" y="2524125"/>
            <a:ext cx="1714500" cy="2124075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Bicep Contraction Pressure</a:t>
            </a:r>
            <a:endParaRPr lang="en-PK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977C4-680F-41C0-8EBF-16D4919B2281}"/>
              </a:ext>
            </a:extLst>
          </p:cNvPr>
          <p:cNvSpPr/>
          <p:nvPr/>
        </p:nvSpPr>
        <p:spPr>
          <a:xfrm>
            <a:off x="1886394" y="3133724"/>
            <a:ext cx="1456881" cy="904875"/>
          </a:xfrm>
          <a:prstGeom prst="roundRect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Piezo Electric Array</a:t>
            </a:r>
            <a:endParaRPr lang="en-PK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4F40BA-9711-4573-A8F4-31FC8D2B9A47}"/>
              </a:ext>
            </a:extLst>
          </p:cNvPr>
          <p:cNvSpPr/>
          <p:nvPr/>
        </p:nvSpPr>
        <p:spPr>
          <a:xfrm>
            <a:off x="3634009" y="3133724"/>
            <a:ext cx="1456881" cy="904875"/>
          </a:xfrm>
          <a:prstGeom prst="roundRect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Converter</a:t>
            </a:r>
            <a:endParaRPr lang="en-PK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ECC391-E93E-4150-9D87-A3967619A5B5}"/>
              </a:ext>
            </a:extLst>
          </p:cNvPr>
          <p:cNvSpPr/>
          <p:nvPr/>
        </p:nvSpPr>
        <p:spPr>
          <a:xfrm>
            <a:off x="5381624" y="3133724"/>
            <a:ext cx="1657351" cy="904875"/>
          </a:xfrm>
          <a:prstGeom prst="roundRect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Rechargeable battery</a:t>
            </a:r>
            <a:endParaRPr lang="en-PK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28F4F9-F78D-4A2F-8E8B-B0D910B22F23}"/>
              </a:ext>
            </a:extLst>
          </p:cNvPr>
          <p:cNvSpPr/>
          <p:nvPr/>
        </p:nvSpPr>
        <p:spPr>
          <a:xfrm>
            <a:off x="7277322" y="3133724"/>
            <a:ext cx="1456881" cy="904875"/>
          </a:xfrm>
          <a:prstGeom prst="roundRect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Voltage Regulator</a:t>
            </a:r>
            <a:endParaRPr lang="en-PK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A56F4-8108-4DC8-9C66-3AA934AC23BF}"/>
              </a:ext>
            </a:extLst>
          </p:cNvPr>
          <p:cNvSpPr/>
          <p:nvPr/>
        </p:nvSpPr>
        <p:spPr>
          <a:xfrm>
            <a:off x="8972548" y="3133724"/>
            <a:ext cx="1647825" cy="904875"/>
          </a:xfrm>
          <a:prstGeom prst="roundRect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Embedded System</a:t>
            </a:r>
            <a:endParaRPr lang="en-P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471FF1-05D5-4D39-8D67-640747ECEDF9}"/>
              </a:ext>
            </a:extLst>
          </p:cNvPr>
          <p:cNvSpPr/>
          <p:nvPr/>
        </p:nvSpPr>
        <p:spPr>
          <a:xfrm>
            <a:off x="8639174" y="4762499"/>
            <a:ext cx="2314575" cy="752475"/>
          </a:xfrm>
          <a:prstGeom prst="ellipse">
            <a:avLst/>
          </a:prstGeom>
          <a:ln>
            <a:solidFill>
              <a:schemeClr val="accent2">
                <a:shade val="50000"/>
                <a:alpha val="94000"/>
              </a:schemeClr>
            </a:solidFill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  <a:endParaRPr lang="en-PK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D664F8-4C08-4141-885F-768158A73BAF}"/>
              </a:ext>
            </a:extLst>
          </p:cNvPr>
          <p:cNvSpPr/>
          <p:nvPr/>
        </p:nvSpPr>
        <p:spPr>
          <a:xfrm>
            <a:off x="9796461" y="304800"/>
            <a:ext cx="2135632" cy="1543050"/>
          </a:xfrm>
          <a:prstGeom prst="rect">
            <a:avLst/>
          </a:prstGeom>
          <a:solidFill>
            <a:schemeClr val="accent6">
              <a:alpha val="69000"/>
            </a:schemeClr>
          </a:solidFill>
          <a:ln>
            <a:solidFill>
              <a:schemeClr val="accent6">
                <a:shade val="50000"/>
                <a:alpha val="87000"/>
              </a:schemeClr>
            </a:solidFill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 Display</a:t>
            </a:r>
            <a:endParaRPr lang="en-PK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400EF4-4923-4FE6-B311-6565F93D967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43275" y="3586162"/>
            <a:ext cx="290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8FA90A-AB92-4A46-A81E-36F8FA70560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090890" y="3586162"/>
            <a:ext cx="290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38A8CA-B15F-4DF8-BCE9-4C32F52D221A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10620373" y="1847850"/>
            <a:ext cx="243904" cy="17383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CBA7A-2402-483E-B01F-1E258CDD0D5C}"/>
              </a:ext>
            </a:extLst>
          </p:cNvPr>
          <p:cNvCxnSpPr/>
          <p:nvPr/>
        </p:nvCxnSpPr>
        <p:spPr>
          <a:xfrm>
            <a:off x="7038975" y="3590924"/>
            <a:ext cx="290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D72A01-9828-4F77-B250-B9F633304114}"/>
              </a:ext>
            </a:extLst>
          </p:cNvPr>
          <p:cNvCxnSpPr>
            <a:cxnSpLocks/>
          </p:cNvCxnSpPr>
          <p:nvPr/>
        </p:nvCxnSpPr>
        <p:spPr>
          <a:xfrm>
            <a:off x="8734203" y="3638549"/>
            <a:ext cx="290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B3A961-0479-408B-824B-F3A0D4DC2E9C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H="1" flipV="1">
            <a:off x="9796461" y="4038599"/>
            <a:ext cx="1" cy="723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761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TLAB - YouTube">
            <a:extLst>
              <a:ext uri="{FF2B5EF4-FFF2-40B4-BE49-F238E27FC236}">
                <a16:creationId xmlns:a16="http://schemas.microsoft.com/office/drawing/2014/main" id="{84961BFD-3CB1-4D8E-8427-053FF7E1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4454089"/>
            <a:ext cx="1214718" cy="1214718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AF12B46-43D3-4819-B9BC-416CC15175AC}"/>
              </a:ext>
            </a:extLst>
          </p:cNvPr>
          <p:cNvSpPr/>
          <p:nvPr/>
        </p:nvSpPr>
        <p:spPr>
          <a:xfrm>
            <a:off x="1085850" y="2530037"/>
            <a:ext cx="1333500" cy="771525"/>
          </a:xfrm>
          <a:prstGeom prst="ellipse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PK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31E735-0FA0-4C0F-84CD-509186BB9EF1}"/>
              </a:ext>
            </a:extLst>
          </p:cNvPr>
          <p:cNvSpPr/>
          <p:nvPr/>
        </p:nvSpPr>
        <p:spPr>
          <a:xfrm>
            <a:off x="2709911" y="3007599"/>
            <a:ext cx="1171575" cy="762000"/>
          </a:xfrm>
          <a:prstGeom prst="roundRect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  <a:endParaRPr lang="en-PK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C0D49-4B66-4A6E-BC6E-6D7FBB327FF6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>
            <a:off x="3295699" y="3769599"/>
            <a:ext cx="26285" cy="684490"/>
          </a:xfrm>
          <a:prstGeom prst="line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FF7B06-4379-4B71-B059-607C216775FD}"/>
              </a:ext>
            </a:extLst>
          </p:cNvPr>
          <p:cNvCxnSpPr>
            <a:stCxn id="3" idx="5"/>
            <a:endCxn id="4" idx="1"/>
          </p:cNvCxnSpPr>
          <p:nvPr/>
        </p:nvCxnSpPr>
        <p:spPr>
          <a:xfrm>
            <a:off x="2224063" y="3188575"/>
            <a:ext cx="485848" cy="200024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724ED-96B6-4C51-8594-F33C5E6F59D2}"/>
              </a:ext>
            </a:extLst>
          </p:cNvPr>
          <p:cNvCxnSpPr/>
          <p:nvPr/>
        </p:nvCxnSpPr>
        <p:spPr>
          <a:xfrm>
            <a:off x="3724275" y="4762500"/>
            <a:ext cx="0" cy="0"/>
          </a:xfrm>
          <a:prstGeom prst="line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3A5333-F427-4FDE-A6B6-1E725E013F84}"/>
              </a:ext>
            </a:extLst>
          </p:cNvPr>
          <p:cNvSpPr/>
          <p:nvPr/>
        </p:nvSpPr>
        <p:spPr>
          <a:xfrm>
            <a:off x="4181501" y="2988549"/>
            <a:ext cx="1266825" cy="762000"/>
          </a:xfrm>
          <a:prstGeom prst="roundRect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code generated </a:t>
            </a:r>
            <a:endParaRPr lang="en-PK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7C2CCA-8784-49A5-9EB1-F5BE77A1D4C8}"/>
              </a:ext>
            </a:extLst>
          </p:cNvPr>
          <p:cNvSpPr/>
          <p:nvPr/>
        </p:nvSpPr>
        <p:spPr>
          <a:xfrm>
            <a:off x="6281764" y="3032562"/>
            <a:ext cx="1471590" cy="673974"/>
          </a:xfrm>
          <a:prstGeom prst="roundRect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ATMEGA SAM3X/A </a:t>
            </a:r>
            <a:endParaRPr lang="en-P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BCEDC-A6EA-42A3-BF99-2F6FB7C79763}"/>
              </a:ext>
            </a:extLst>
          </p:cNvPr>
          <p:cNvSpPr txBox="1"/>
          <p:nvPr/>
        </p:nvSpPr>
        <p:spPr>
          <a:xfrm>
            <a:off x="6429379" y="3772584"/>
            <a:ext cx="1176360" cy="646331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ARM Cortex-M3</a:t>
            </a:r>
            <a:endParaRPr lang="en-PK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FE618F-D55B-40C8-AFF7-A5EFF95473CD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448326" y="3369549"/>
            <a:ext cx="833438" cy="0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056DFC-6BE0-4982-9F8E-87C0800EF86E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3881486" y="3369549"/>
            <a:ext cx="300015" cy="19050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202742-B77D-4BD9-A6D8-C1AAB84BB693}"/>
              </a:ext>
            </a:extLst>
          </p:cNvPr>
          <p:cNvSpPr txBox="1"/>
          <p:nvPr/>
        </p:nvSpPr>
        <p:spPr>
          <a:xfrm>
            <a:off x="5334052" y="2762561"/>
            <a:ext cx="1128739" cy="369332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Deployed</a:t>
            </a:r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FD7C640-0B6B-4C8B-8EEB-F9C02FBF3C20}"/>
              </a:ext>
            </a:extLst>
          </p:cNvPr>
          <p:cNvSpPr/>
          <p:nvPr/>
        </p:nvSpPr>
        <p:spPr>
          <a:xfrm>
            <a:off x="7172324" y="1209675"/>
            <a:ext cx="2238375" cy="673974"/>
          </a:xfrm>
          <a:prstGeom prst="ellipse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  <a:endParaRPr lang="en-PK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4DD488-D4CA-4693-A3F8-2DE8FD9E27C1}"/>
              </a:ext>
            </a:extLst>
          </p:cNvPr>
          <p:cNvCxnSpPr>
            <a:stCxn id="29" idx="4"/>
            <a:endCxn id="16" idx="0"/>
          </p:cNvCxnSpPr>
          <p:nvPr/>
        </p:nvCxnSpPr>
        <p:spPr>
          <a:xfrm flipH="1">
            <a:off x="7017559" y="1883649"/>
            <a:ext cx="1273953" cy="1148913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99D8B3-DA60-4FCC-BAD0-BAFE9BF3AF8B}"/>
              </a:ext>
            </a:extLst>
          </p:cNvPr>
          <p:cNvSpPr txBox="1"/>
          <p:nvPr/>
        </p:nvSpPr>
        <p:spPr>
          <a:xfrm rot="19058242">
            <a:off x="6938988" y="2035969"/>
            <a:ext cx="1333500" cy="369332"/>
          </a:xfrm>
          <a:prstGeom prst="rect">
            <a:avLst/>
          </a:prstGeom>
          <a:noFill/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UART</a:t>
            </a:r>
            <a:endParaRPr lang="en-PK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22FA7E-784F-4967-8E5D-E7AEE8AD8322}"/>
              </a:ext>
            </a:extLst>
          </p:cNvPr>
          <p:cNvSpPr/>
          <p:nvPr/>
        </p:nvSpPr>
        <p:spPr>
          <a:xfrm>
            <a:off x="8410652" y="2936185"/>
            <a:ext cx="1719264" cy="830976"/>
          </a:xfrm>
          <a:prstGeom prst="rect">
            <a:avLst/>
          </a:prstGeom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</a:t>
            </a:r>
            <a:endParaRPr lang="en-PK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C70A7B-3AB8-4E91-85D8-C660CF290343}"/>
              </a:ext>
            </a:extLst>
          </p:cNvPr>
          <p:cNvCxnSpPr>
            <a:stCxn id="16" idx="3"/>
            <a:endCxn id="33" idx="1"/>
          </p:cNvCxnSpPr>
          <p:nvPr/>
        </p:nvCxnSpPr>
        <p:spPr>
          <a:xfrm flipV="1">
            <a:off x="7753354" y="3351673"/>
            <a:ext cx="657298" cy="17876"/>
          </a:xfrm>
          <a:prstGeom prst="straightConnector1">
            <a:avLst/>
          </a:prstGeom>
          <a:ln>
            <a:tailEnd type="triangle"/>
          </a:ln>
          <a:effectLst>
            <a:outerShdw blurRad="1905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15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  <a:alpha val="79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7E35EB-084A-4165-B3D3-B6D5614BD9D6}"/>
              </a:ext>
            </a:extLst>
          </p:cNvPr>
          <p:cNvSpPr/>
          <p:nvPr/>
        </p:nvSpPr>
        <p:spPr>
          <a:xfrm>
            <a:off x="4171950" y="60809"/>
            <a:ext cx="3429000" cy="1104899"/>
          </a:xfrm>
          <a:prstGeom prst="rect">
            <a:avLst/>
          </a:prstGeom>
          <a:solidFill>
            <a:schemeClr val="dk1">
              <a:alpha val="42000"/>
            </a:schemeClr>
          </a:solidFill>
          <a:effectLst>
            <a:outerShdw blurRad="50800" dist="38100" dir="13500000" algn="br" rotWithShape="0">
              <a:prstClr val="black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4D2B6-CA11-431C-9C6F-80AACE82877C}"/>
              </a:ext>
            </a:extLst>
          </p:cNvPr>
          <p:cNvSpPr/>
          <p:nvPr/>
        </p:nvSpPr>
        <p:spPr>
          <a:xfrm>
            <a:off x="4255477" y="167052"/>
            <a:ext cx="3264876" cy="8968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innerShdw blurRad="736600">
              <a:prstClr val="black">
                <a:alpha val="72000"/>
              </a:prstClr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tx1"/>
                </a:solidFill>
              </a:rPr>
              <a:t>Outline</a:t>
            </a:r>
            <a:endParaRPr lang="en-PK" b="1" dirty="0">
              <a:ln/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582F24-4917-4570-A24F-C7BAC8F10802}"/>
              </a:ext>
            </a:extLst>
          </p:cNvPr>
          <p:cNvSpPr/>
          <p:nvPr/>
        </p:nvSpPr>
        <p:spPr>
          <a:xfrm>
            <a:off x="357553" y="2114550"/>
            <a:ext cx="1962150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  <a:endParaRPr lang="en-PK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C3AA27-07AF-4DBE-BE76-CC27456C9E3B}"/>
              </a:ext>
            </a:extLst>
          </p:cNvPr>
          <p:cNvSpPr/>
          <p:nvPr/>
        </p:nvSpPr>
        <p:spPr>
          <a:xfrm>
            <a:off x="7229475" y="4136666"/>
            <a:ext cx="2047875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of the structure</a:t>
            </a:r>
            <a:endParaRPr lang="en-PK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B611E5-F81E-4C9B-8E67-3086DAA9499C}"/>
              </a:ext>
            </a:extLst>
          </p:cNvPr>
          <p:cNvSpPr/>
          <p:nvPr/>
        </p:nvSpPr>
        <p:spPr>
          <a:xfrm>
            <a:off x="5338762" y="1903534"/>
            <a:ext cx="2571750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 of project</a:t>
            </a:r>
            <a:endParaRPr lang="en-PK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46DBEF-EBF2-4A5A-B136-FE179CB0897D}"/>
              </a:ext>
            </a:extLst>
          </p:cNvPr>
          <p:cNvSpPr/>
          <p:nvPr/>
        </p:nvSpPr>
        <p:spPr>
          <a:xfrm>
            <a:off x="2909887" y="3525600"/>
            <a:ext cx="1819275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</a:t>
            </a:r>
            <a:endParaRPr lang="en-PK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1BC8F0-9A08-4410-A1B5-0E80A3232276}"/>
              </a:ext>
            </a:extLst>
          </p:cNvPr>
          <p:cNvSpPr/>
          <p:nvPr/>
        </p:nvSpPr>
        <p:spPr>
          <a:xfrm>
            <a:off x="9046555" y="1553983"/>
            <a:ext cx="1819275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  <a:endParaRPr lang="en-PK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004318-500E-4300-B190-F11068D970F7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319703" y="2667000"/>
            <a:ext cx="590184" cy="141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A204A7-94C0-4F00-9FE4-CA7A3FC893DA}"/>
              </a:ext>
            </a:extLst>
          </p:cNvPr>
          <p:cNvCxnSpPr>
            <a:cxnSpLocks/>
            <a:stCxn id="15" idx="6"/>
            <a:endCxn id="14" idx="2"/>
          </p:cNvCxnSpPr>
          <p:nvPr/>
        </p:nvCxnSpPr>
        <p:spPr>
          <a:xfrm flipV="1">
            <a:off x="4729162" y="2455984"/>
            <a:ext cx="609600" cy="162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94D07F-51E4-4997-B268-95EF75EF8B1A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8253413" y="2286000"/>
            <a:ext cx="856883" cy="1850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453E65-091B-4484-9E70-1B7A3ABA282F}"/>
              </a:ext>
            </a:extLst>
          </p:cNvPr>
          <p:cNvCxnSpPr>
            <a:cxnSpLocks/>
            <a:stCxn id="14" idx="4"/>
            <a:endCxn id="12" idx="1"/>
          </p:cNvCxnSpPr>
          <p:nvPr/>
        </p:nvCxnSpPr>
        <p:spPr>
          <a:xfrm>
            <a:off x="6624637" y="3008434"/>
            <a:ext cx="904742" cy="129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74E00E-9026-462A-BF30-2484DCD274C2}"/>
              </a:ext>
            </a:extLst>
          </p:cNvPr>
          <p:cNvCxnSpPr>
            <a:cxnSpLocks/>
          </p:cNvCxnSpPr>
          <p:nvPr/>
        </p:nvCxnSpPr>
        <p:spPr>
          <a:xfrm>
            <a:off x="10410825" y="2582741"/>
            <a:ext cx="405372" cy="210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5368ABA6-8C69-4D4F-8D35-8A35F07A8958}"/>
              </a:ext>
            </a:extLst>
          </p:cNvPr>
          <p:cNvSpPr/>
          <p:nvPr/>
        </p:nvSpPr>
        <p:spPr>
          <a:xfrm>
            <a:off x="9958388" y="4689116"/>
            <a:ext cx="1819275" cy="1104900"/>
          </a:xfrm>
          <a:prstGeom prst="ellipse">
            <a:avLst/>
          </a:prstGeom>
          <a:effectLst>
            <a:innerShdw blurRad="304800">
              <a:prstClr val="black">
                <a:alpha val="8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 of project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7957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05BDAD-CDE2-414C-B3CC-95BD26339D4C}"/>
              </a:ext>
            </a:extLst>
          </p:cNvPr>
          <p:cNvSpPr/>
          <p:nvPr/>
        </p:nvSpPr>
        <p:spPr>
          <a:xfrm>
            <a:off x="8281981" y="1774672"/>
            <a:ext cx="1400175" cy="724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</a:t>
            </a:r>
            <a:endParaRPr lang="en-PK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8FBC81-86F4-4509-9CE3-892EDDFE8104}"/>
              </a:ext>
            </a:extLst>
          </p:cNvPr>
          <p:cNvSpPr/>
          <p:nvPr/>
        </p:nvSpPr>
        <p:spPr>
          <a:xfrm>
            <a:off x="8281981" y="3590628"/>
            <a:ext cx="1400175" cy="724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  <a:endParaRPr lang="en-PK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3493A7-965C-4EAF-8C28-06D269BD7DEC}"/>
              </a:ext>
            </a:extLst>
          </p:cNvPr>
          <p:cNvSpPr/>
          <p:nvPr/>
        </p:nvSpPr>
        <p:spPr>
          <a:xfrm>
            <a:off x="8348656" y="5288090"/>
            <a:ext cx="1400175" cy="724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efficient</a:t>
            </a:r>
            <a:endParaRPr lang="en-P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9B65A5-4FD2-489D-8B3D-A5703D00C640}"/>
              </a:ext>
            </a:extLst>
          </p:cNvPr>
          <p:cNvSpPr/>
          <p:nvPr/>
        </p:nvSpPr>
        <p:spPr>
          <a:xfrm>
            <a:off x="2876550" y="2971909"/>
            <a:ext cx="2266950" cy="15430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Over Benefits</a:t>
            </a:r>
            <a:endParaRPr lang="en-PK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48DFCA-AF44-44CE-ACEF-05505B1D0F12}"/>
              </a:ext>
            </a:extLst>
          </p:cNvPr>
          <p:cNvCxnSpPr>
            <a:stCxn id="5" idx="3"/>
            <a:endCxn id="3" idx="2"/>
          </p:cNvCxnSpPr>
          <p:nvPr/>
        </p:nvCxnSpPr>
        <p:spPr>
          <a:xfrm>
            <a:off x="5143500" y="3743434"/>
            <a:ext cx="3138481" cy="20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3831B-D21D-4632-9DF3-556E76D167DF}"/>
              </a:ext>
            </a:extLst>
          </p:cNvPr>
          <p:cNvCxnSpPr>
            <a:stCxn id="5" idx="3"/>
            <a:endCxn id="2" idx="2"/>
          </p:cNvCxnSpPr>
          <p:nvPr/>
        </p:nvCxnSpPr>
        <p:spPr>
          <a:xfrm flipV="1">
            <a:off x="5143500" y="2136677"/>
            <a:ext cx="3138481" cy="160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FCDCF6-453B-440C-A89F-A22A87C4D095}"/>
              </a:ext>
            </a:extLst>
          </p:cNvPr>
          <p:cNvCxnSpPr>
            <a:stCxn id="5" idx="3"/>
            <a:endCxn id="4" idx="2"/>
          </p:cNvCxnSpPr>
          <p:nvPr/>
        </p:nvCxnSpPr>
        <p:spPr>
          <a:xfrm>
            <a:off x="5143500" y="3743434"/>
            <a:ext cx="3205156" cy="190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8EC00E-64D0-4C5A-828B-2B4600919C7C}"/>
              </a:ext>
            </a:extLst>
          </p:cNvPr>
          <p:cNvSpPr/>
          <p:nvPr/>
        </p:nvSpPr>
        <p:spPr>
          <a:xfrm>
            <a:off x="962025" y="685801"/>
            <a:ext cx="1990725" cy="1428750"/>
          </a:xfrm>
          <a:prstGeom prst="ellipse">
            <a:avLst/>
          </a:prstGeom>
          <a:solidFill>
            <a:schemeClr val="accent1">
              <a:lumMod val="75000"/>
              <a:alpha val="83000"/>
            </a:schemeClr>
          </a:solidFill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we get,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758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900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74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9B3B5E8-0FB5-4DFA-A4B6-8A18F2DD522C}"/>
              </a:ext>
            </a:extLst>
          </p:cNvPr>
          <p:cNvSpPr/>
          <p:nvPr/>
        </p:nvSpPr>
        <p:spPr>
          <a:xfrm>
            <a:off x="1228724" y="885824"/>
            <a:ext cx="7667626" cy="5619749"/>
          </a:xfrm>
          <a:custGeom>
            <a:avLst/>
            <a:gdLst>
              <a:gd name="connsiteX0" fmla="*/ 3838575 w 10553700"/>
              <a:gd name="connsiteY0" fmla="*/ 0 h 5715000"/>
              <a:gd name="connsiteX1" fmla="*/ 10553700 w 10553700"/>
              <a:gd name="connsiteY1" fmla="*/ 0 h 5715000"/>
              <a:gd name="connsiteX2" fmla="*/ 10553700 w 10553700"/>
              <a:gd name="connsiteY2" fmla="*/ 3248025 h 5715000"/>
              <a:gd name="connsiteX3" fmla="*/ 4581525 w 10553700"/>
              <a:gd name="connsiteY3" fmla="*/ 3248025 h 5715000"/>
              <a:gd name="connsiteX4" fmla="*/ 4581525 w 10553700"/>
              <a:gd name="connsiteY4" fmla="*/ 5160951 h 5715000"/>
              <a:gd name="connsiteX5" fmla="*/ 4027476 w 10553700"/>
              <a:gd name="connsiteY5" fmla="*/ 5715000 h 5715000"/>
              <a:gd name="connsiteX6" fmla="*/ 554049 w 10553700"/>
              <a:gd name="connsiteY6" fmla="*/ 5715000 h 5715000"/>
              <a:gd name="connsiteX7" fmla="*/ 0 w 10553700"/>
              <a:gd name="connsiteY7" fmla="*/ 5160951 h 5715000"/>
              <a:gd name="connsiteX8" fmla="*/ 0 w 10553700"/>
              <a:gd name="connsiteY8" fmla="*/ 2944824 h 5715000"/>
              <a:gd name="connsiteX9" fmla="*/ 554049 w 10553700"/>
              <a:gd name="connsiteY9" fmla="*/ 2390775 h 5715000"/>
              <a:gd name="connsiteX10" fmla="*/ 3838575 w 10553700"/>
              <a:gd name="connsiteY10" fmla="*/ 2390775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53700" h="5715000">
                <a:moveTo>
                  <a:pt x="3838575" y="0"/>
                </a:moveTo>
                <a:lnTo>
                  <a:pt x="10553700" y="0"/>
                </a:lnTo>
                <a:lnTo>
                  <a:pt x="10553700" y="3248025"/>
                </a:lnTo>
                <a:lnTo>
                  <a:pt x="4581525" y="3248025"/>
                </a:lnTo>
                <a:lnTo>
                  <a:pt x="4581525" y="5160951"/>
                </a:lnTo>
                <a:cubicBezTo>
                  <a:pt x="4581525" y="5466944"/>
                  <a:pt x="4333469" y="5715000"/>
                  <a:pt x="4027476" y="5715000"/>
                </a:cubicBezTo>
                <a:lnTo>
                  <a:pt x="554049" y="5715000"/>
                </a:lnTo>
                <a:cubicBezTo>
                  <a:pt x="248056" y="5715000"/>
                  <a:pt x="0" y="5466944"/>
                  <a:pt x="0" y="5160951"/>
                </a:cubicBezTo>
                <a:lnTo>
                  <a:pt x="0" y="2944824"/>
                </a:lnTo>
                <a:cubicBezTo>
                  <a:pt x="0" y="2638831"/>
                  <a:pt x="248056" y="2390775"/>
                  <a:pt x="554049" y="2390775"/>
                </a:cubicBezTo>
                <a:lnTo>
                  <a:pt x="3838575" y="2390775"/>
                </a:lnTo>
                <a:close/>
              </a:path>
            </a:pathLst>
          </a:custGeom>
          <a:solidFill>
            <a:schemeClr val="accent1">
              <a:lumMod val="50000"/>
              <a:alpha val="8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65274A-1727-4A98-B759-1895E7AFEFD3}"/>
              </a:ext>
            </a:extLst>
          </p:cNvPr>
          <p:cNvSpPr/>
          <p:nvPr/>
        </p:nvSpPr>
        <p:spPr>
          <a:xfrm>
            <a:off x="8658225" y="1076325"/>
            <a:ext cx="2466975" cy="2276475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71324F-1BDA-45F5-AED6-5D05961B2407}"/>
              </a:ext>
            </a:extLst>
          </p:cNvPr>
          <p:cNvSpPr txBox="1"/>
          <p:nvPr/>
        </p:nvSpPr>
        <p:spPr>
          <a:xfrm rot="21176951">
            <a:off x="8711086" y="1695257"/>
            <a:ext cx="1889646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Fundamentally</a:t>
            </a:r>
            <a:endParaRPr lang="en-PK" sz="2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B0590C-98D4-4EF0-BAC6-A99C23A2ADD8}"/>
              </a:ext>
            </a:extLst>
          </p:cNvPr>
          <p:cNvSpPr/>
          <p:nvPr/>
        </p:nvSpPr>
        <p:spPr>
          <a:xfrm>
            <a:off x="10761019" y="1815402"/>
            <a:ext cx="202256" cy="651573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3146F3-C724-4A78-B4E2-6E3C0D34C87A}"/>
              </a:ext>
            </a:extLst>
          </p:cNvPr>
          <p:cNvSpPr/>
          <p:nvPr/>
        </p:nvSpPr>
        <p:spPr>
          <a:xfrm>
            <a:off x="10618144" y="2609850"/>
            <a:ext cx="202256" cy="171450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D885348-5D8F-4951-AB49-9A232E66A892}"/>
              </a:ext>
            </a:extLst>
          </p:cNvPr>
          <p:cNvSpPr/>
          <p:nvPr/>
        </p:nvSpPr>
        <p:spPr>
          <a:xfrm rot="8308076">
            <a:off x="3492672" y="3603443"/>
            <a:ext cx="1232964" cy="581025"/>
          </a:xfrm>
          <a:prstGeom prst="rightArrow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737081-4C63-4C9E-B469-9C1139DDA5B3}"/>
              </a:ext>
            </a:extLst>
          </p:cNvPr>
          <p:cNvSpPr/>
          <p:nvPr/>
        </p:nvSpPr>
        <p:spPr>
          <a:xfrm>
            <a:off x="5087292" y="1485380"/>
            <a:ext cx="2416699" cy="197203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E36E8-8246-4095-8AE5-B25F7E0E29DD}"/>
              </a:ext>
            </a:extLst>
          </p:cNvPr>
          <p:cNvSpPr txBox="1"/>
          <p:nvPr/>
        </p:nvSpPr>
        <p:spPr>
          <a:xfrm>
            <a:off x="5513546" y="2282309"/>
            <a:ext cx="179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Training</a:t>
            </a:r>
            <a:endParaRPr lang="en-PK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185F61-55FA-4F05-99A9-87CD62120127}"/>
              </a:ext>
            </a:extLst>
          </p:cNvPr>
          <p:cNvSpPr/>
          <p:nvPr/>
        </p:nvSpPr>
        <p:spPr>
          <a:xfrm>
            <a:off x="1781172" y="3400823"/>
            <a:ext cx="1466850" cy="81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461DC9-4902-4C00-BDF7-DD5503FF6CA7}"/>
              </a:ext>
            </a:extLst>
          </p:cNvPr>
          <p:cNvSpPr/>
          <p:nvPr/>
        </p:nvSpPr>
        <p:spPr>
          <a:xfrm>
            <a:off x="3092042" y="4719196"/>
            <a:ext cx="1308222" cy="663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EC2DD2-11BD-45E0-809E-259D098F0DFD}"/>
              </a:ext>
            </a:extLst>
          </p:cNvPr>
          <p:cNvSpPr txBox="1"/>
          <p:nvPr/>
        </p:nvSpPr>
        <p:spPr>
          <a:xfrm>
            <a:off x="1819360" y="3532679"/>
            <a:ext cx="159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Monitoring</a:t>
            </a:r>
            <a:endParaRPr lang="en-PK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0BC996-6CBE-41BE-912D-E1C2EF0A4EF0}"/>
              </a:ext>
            </a:extLst>
          </p:cNvPr>
          <p:cNvSpPr txBox="1"/>
          <p:nvPr/>
        </p:nvSpPr>
        <p:spPr>
          <a:xfrm>
            <a:off x="3191708" y="4866229"/>
            <a:ext cx="114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  <a:endParaRPr lang="en-PK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5298A85-AFA0-4EE5-8C59-390C61F95657}"/>
              </a:ext>
            </a:extLst>
          </p:cNvPr>
          <p:cNvSpPr/>
          <p:nvPr/>
        </p:nvSpPr>
        <p:spPr>
          <a:xfrm rot="8308076">
            <a:off x="2035151" y="4446423"/>
            <a:ext cx="771525" cy="581025"/>
          </a:xfrm>
          <a:prstGeom prst="rightArrow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6E8FC1-A028-4609-B52E-96AEE21EF5FE}"/>
              </a:ext>
            </a:extLst>
          </p:cNvPr>
          <p:cNvSpPr/>
          <p:nvPr/>
        </p:nvSpPr>
        <p:spPr>
          <a:xfrm>
            <a:off x="1368017" y="5181895"/>
            <a:ext cx="1534295" cy="9334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1FDB6F-FA1A-4AB5-A26C-C7283180FB83}"/>
              </a:ext>
            </a:extLst>
          </p:cNvPr>
          <p:cNvSpPr txBox="1"/>
          <p:nvPr/>
        </p:nvSpPr>
        <p:spPr>
          <a:xfrm>
            <a:off x="1402125" y="5393042"/>
            <a:ext cx="146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Improvement</a:t>
            </a:r>
            <a:endParaRPr lang="en-P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6BF9C-81B8-400D-AECB-6DA810522774}"/>
              </a:ext>
            </a:extLst>
          </p:cNvPr>
          <p:cNvSpPr/>
          <p:nvPr/>
        </p:nvSpPr>
        <p:spPr>
          <a:xfrm>
            <a:off x="10134600" y="0"/>
            <a:ext cx="2057400" cy="571500"/>
          </a:xfrm>
          <a:prstGeom prst="rect">
            <a:avLst/>
          </a:prstGeom>
          <a:effectLst>
            <a:outerShdw blurRad="508000" dist="50800" dir="5400000" algn="ctr" rotWithShape="0">
              <a:srgbClr val="000000">
                <a:alpha val="79000"/>
              </a:srgbClr>
            </a:outerShdw>
            <a:softEdge rad="3175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4CA9F-B661-477D-A3E3-07BDF8B864FA}"/>
              </a:ext>
            </a:extLst>
          </p:cNvPr>
          <p:cNvSpPr txBox="1"/>
          <p:nvPr/>
        </p:nvSpPr>
        <p:spPr>
          <a:xfrm>
            <a:off x="10477500" y="10108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98786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C3C2AF-F8F9-43BC-AE38-BCBAA1E2A427}"/>
              </a:ext>
            </a:extLst>
          </p:cNvPr>
          <p:cNvSpPr/>
          <p:nvPr/>
        </p:nvSpPr>
        <p:spPr>
          <a:xfrm>
            <a:off x="2486025" y="2059655"/>
            <a:ext cx="2733675" cy="220754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 Fitness Trainer</a:t>
            </a:r>
            <a:endParaRPr lang="en-PK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8C65E01-92AE-4159-BABF-9DFEB721FB16}"/>
              </a:ext>
            </a:extLst>
          </p:cNvPr>
          <p:cNvSpPr/>
          <p:nvPr/>
        </p:nvSpPr>
        <p:spPr>
          <a:xfrm>
            <a:off x="4633196" y="1714500"/>
            <a:ext cx="2419350" cy="1818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435EE8-3E4E-4BF8-AA86-2A4AF4927C50}"/>
              </a:ext>
            </a:extLst>
          </p:cNvPr>
          <p:cNvSpPr txBox="1"/>
          <p:nvPr/>
        </p:nvSpPr>
        <p:spPr>
          <a:xfrm>
            <a:off x="4981575" y="1482253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Technology Advancement</a:t>
            </a:r>
            <a:endParaRPr lang="en-PK" dirty="0"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723887-6AF8-4097-A20E-0305FDA40C4E}"/>
              </a:ext>
            </a:extLst>
          </p:cNvPr>
          <p:cNvSpPr/>
          <p:nvPr/>
        </p:nvSpPr>
        <p:spPr>
          <a:xfrm>
            <a:off x="6238876" y="2059655"/>
            <a:ext cx="2733676" cy="220754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Fitness Trainer</a:t>
            </a:r>
            <a:endParaRPr lang="en-PK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5A944939-F547-40CA-A5D3-D9D3E516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39" y="3790950"/>
            <a:ext cx="1431616" cy="9525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Myontec Mbody Bike &amp; Run Starter Bundle">
            <a:extLst>
              <a:ext uri="{FF2B5EF4-FFF2-40B4-BE49-F238E27FC236}">
                <a16:creationId xmlns:a16="http://schemas.microsoft.com/office/drawing/2014/main" id="{ADC3EC4D-C6CB-4801-8C07-130B536DA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865" y="3780562"/>
            <a:ext cx="1579134" cy="118282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1AC837-3198-481C-922F-B2C595510EFA}"/>
              </a:ext>
            </a:extLst>
          </p:cNvPr>
          <p:cNvSpPr/>
          <p:nvPr/>
        </p:nvSpPr>
        <p:spPr>
          <a:xfrm>
            <a:off x="6505575" y="4973776"/>
            <a:ext cx="1943100" cy="600075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8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depth</a:t>
            </a:r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B257C2-64F5-485E-8978-27B4291AC4AE}"/>
              </a:ext>
            </a:extLst>
          </p:cNvPr>
          <p:cNvSpPr/>
          <p:nvPr/>
        </p:nvSpPr>
        <p:spPr>
          <a:xfrm>
            <a:off x="6505575" y="5688069"/>
            <a:ext cx="1943100" cy="807981"/>
          </a:xfrm>
          <a:prstGeom prst="ellipse">
            <a:avLst/>
          </a:prstGeom>
          <a:effectLst>
            <a:outerShdw blurRad="50800" dist="50800" dir="5400000" algn="ctr" rotWithShape="0">
              <a:srgbClr val="000000">
                <a:alpha val="8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accurate Results</a:t>
            </a:r>
            <a:endParaRPr lang="en-PK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8A14741-9BC6-4120-9D65-CD67439A0062}"/>
              </a:ext>
            </a:extLst>
          </p:cNvPr>
          <p:cNvCxnSpPr>
            <a:stCxn id="22" idx="2"/>
            <a:endCxn id="5" idx="2"/>
          </p:cNvCxnSpPr>
          <p:nvPr/>
        </p:nvCxnSpPr>
        <p:spPr>
          <a:xfrm rot="5400000">
            <a:off x="6552338" y="4220438"/>
            <a:ext cx="1006614" cy="1100139"/>
          </a:xfrm>
          <a:prstGeom prst="bentConnector4">
            <a:avLst>
              <a:gd name="adj1" fmla="val 35097"/>
              <a:gd name="adj2" fmla="val 1207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2A65BC7-5EAC-4FE9-97DA-8172973680E5}"/>
              </a:ext>
            </a:extLst>
          </p:cNvPr>
          <p:cNvCxnSpPr/>
          <p:nvPr/>
        </p:nvCxnSpPr>
        <p:spPr>
          <a:xfrm rot="5400000">
            <a:off x="6552338" y="4220439"/>
            <a:ext cx="1006614" cy="1100139"/>
          </a:xfrm>
          <a:prstGeom prst="bentConnector4">
            <a:avLst>
              <a:gd name="adj1" fmla="val 35097"/>
              <a:gd name="adj2" fmla="val 1207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89DEAC3-E0B4-49BD-8495-978ADC2866E8}"/>
              </a:ext>
            </a:extLst>
          </p:cNvPr>
          <p:cNvCxnSpPr/>
          <p:nvPr/>
        </p:nvCxnSpPr>
        <p:spPr>
          <a:xfrm rot="5400000">
            <a:off x="6195192" y="4577585"/>
            <a:ext cx="1720907" cy="1100139"/>
          </a:xfrm>
          <a:prstGeom prst="bentConnector4">
            <a:avLst>
              <a:gd name="adj1" fmla="val 19697"/>
              <a:gd name="adj2" fmla="val 1207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70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1B4CC5-0DD8-408C-B7A3-3329E3E2C7CF}"/>
              </a:ext>
            </a:extLst>
          </p:cNvPr>
          <p:cNvSpPr/>
          <p:nvPr/>
        </p:nvSpPr>
        <p:spPr>
          <a:xfrm>
            <a:off x="1123950" y="831984"/>
            <a:ext cx="3076575" cy="85725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Problems with Existing Automatic Trainers</a:t>
            </a:r>
            <a:endParaRPr lang="en-PK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F7339F-C644-4EC7-ABB5-A1056FD1A834}"/>
              </a:ext>
            </a:extLst>
          </p:cNvPr>
          <p:cNvSpPr/>
          <p:nvPr/>
        </p:nvSpPr>
        <p:spPr>
          <a:xfrm>
            <a:off x="1123950" y="2257426"/>
            <a:ext cx="2867025" cy="4019548"/>
          </a:xfrm>
          <a:custGeom>
            <a:avLst/>
            <a:gdLst>
              <a:gd name="connsiteX0" fmla="*/ 1347788 w 2867025"/>
              <a:gd name="connsiteY0" fmla="*/ 0 h 4162425"/>
              <a:gd name="connsiteX1" fmla="*/ 1762126 w 2867025"/>
              <a:gd name="connsiteY1" fmla="*/ 400050 h 4162425"/>
              <a:gd name="connsiteX2" fmla="*/ 1753708 w 2867025"/>
              <a:gd name="connsiteY2" fmla="*/ 480674 h 4162425"/>
              <a:gd name="connsiteX3" fmla="*/ 1739819 w 2867025"/>
              <a:gd name="connsiteY3" fmla="*/ 523875 h 4162425"/>
              <a:gd name="connsiteX4" fmla="*/ 2389178 w 2867025"/>
              <a:gd name="connsiteY4" fmla="*/ 523875 h 4162425"/>
              <a:gd name="connsiteX5" fmla="*/ 2867025 w 2867025"/>
              <a:gd name="connsiteY5" fmla="*/ 1001722 h 4162425"/>
              <a:gd name="connsiteX6" fmla="*/ 2867025 w 2867025"/>
              <a:gd name="connsiteY6" fmla="*/ 3684578 h 4162425"/>
              <a:gd name="connsiteX7" fmla="*/ 2389178 w 2867025"/>
              <a:gd name="connsiteY7" fmla="*/ 4162425 h 4162425"/>
              <a:gd name="connsiteX8" fmla="*/ 477847 w 2867025"/>
              <a:gd name="connsiteY8" fmla="*/ 4162425 h 4162425"/>
              <a:gd name="connsiteX9" fmla="*/ 0 w 2867025"/>
              <a:gd name="connsiteY9" fmla="*/ 3684578 h 4162425"/>
              <a:gd name="connsiteX10" fmla="*/ 0 w 2867025"/>
              <a:gd name="connsiteY10" fmla="*/ 1001722 h 4162425"/>
              <a:gd name="connsiteX11" fmla="*/ 477847 w 2867025"/>
              <a:gd name="connsiteY11" fmla="*/ 523875 h 4162425"/>
              <a:gd name="connsiteX12" fmla="*/ 955757 w 2867025"/>
              <a:gd name="connsiteY12" fmla="*/ 523875 h 4162425"/>
              <a:gd name="connsiteX13" fmla="*/ 941868 w 2867025"/>
              <a:gd name="connsiteY13" fmla="*/ 480674 h 4162425"/>
              <a:gd name="connsiteX14" fmla="*/ 933450 w 2867025"/>
              <a:gd name="connsiteY14" fmla="*/ 400050 h 4162425"/>
              <a:gd name="connsiteX15" fmla="*/ 1347788 w 2867025"/>
              <a:gd name="connsiteY15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67025" h="4162425">
                <a:moveTo>
                  <a:pt x="1347788" y="0"/>
                </a:moveTo>
                <a:cubicBezTo>
                  <a:pt x="1576621" y="0"/>
                  <a:pt x="1762126" y="179108"/>
                  <a:pt x="1762126" y="400050"/>
                </a:cubicBezTo>
                <a:cubicBezTo>
                  <a:pt x="1762126" y="427668"/>
                  <a:pt x="1759228" y="454632"/>
                  <a:pt x="1753708" y="480674"/>
                </a:cubicBezTo>
                <a:lnTo>
                  <a:pt x="1739819" y="523875"/>
                </a:lnTo>
                <a:lnTo>
                  <a:pt x="2389178" y="523875"/>
                </a:lnTo>
                <a:cubicBezTo>
                  <a:pt x="2653086" y="523875"/>
                  <a:pt x="2867025" y="737814"/>
                  <a:pt x="2867025" y="1001722"/>
                </a:cubicBezTo>
                <a:lnTo>
                  <a:pt x="2867025" y="3684578"/>
                </a:lnTo>
                <a:cubicBezTo>
                  <a:pt x="2867025" y="3948486"/>
                  <a:pt x="2653086" y="4162425"/>
                  <a:pt x="2389178" y="4162425"/>
                </a:cubicBezTo>
                <a:lnTo>
                  <a:pt x="477847" y="4162425"/>
                </a:lnTo>
                <a:cubicBezTo>
                  <a:pt x="213939" y="4162425"/>
                  <a:pt x="0" y="3948486"/>
                  <a:pt x="0" y="3684578"/>
                </a:cubicBezTo>
                <a:lnTo>
                  <a:pt x="0" y="1001722"/>
                </a:lnTo>
                <a:cubicBezTo>
                  <a:pt x="0" y="737814"/>
                  <a:pt x="213939" y="523875"/>
                  <a:pt x="477847" y="523875"/>
                </a:cubicBezTo>
                <a:lnTo>
                  <a:pt x="955757" y="523875"/>
                </a:lnTo>
                <a:lnTo>
                  <a:pt x="941868" y="480674"/>
                </a:lnTo>
                <a:cubicBezTo>
                  <a:pt x="936349" y="454632"/>
                  <a:pt x="933450" y="427668"/>
                  <a:pt x="933450" y="400050"/>
                </a:cubicBezTo>
                <a:cubicBezTo>
                  <a:pt x="933450" y="179108"/>
                  <a:pt x="1118955" y="0"/>
                  <a:pt x="1347788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8E3B613-D476-4E3E-980A-49CD3A5437FC}"/>
              </a:ext>
            </a:extLst>
          </p:cNvPr>
          <p:cNvSpPr/>
          <p:nvPr/>
        </p:nvSpPr>
        <p:spPr>
          <a:xfrm>
            <a:off x="4662487" y="2114549"/>
            <a:ext cx="2867025" cy="4162425"/>
          </a:xfrm>
          <a:custGeom>
            <a:avLst/>
            <a:gdLst>
              <a:gd name="connsiteX0" fmla="*/ 1347788 w 2867025"/>
              <a:gd name="connsiteY0" fmla="*/ 0 h 4162425"/>
              <a:gd name="connsiteX1" fmla="*/ 1762126 w 2867025"/>
              <a:gd name="connsiteY1" fmla="*/ 400050 h 4162425"/>
              <a:gd name="connsiteX2" fmla="*/ 1753708 w 2867025"/>
              <a:gd name="connsiteY2" fmla="*/ 480674 h 4162425"/>
              <a:gd name="connsiteX3" fmla="*/ 1739819 w 2867025"/>
              <a:gd name="connsiteY3" fmla="*/ 523875 h 4162425"/>
              <a:gd name="connsiteX4" fmla="*/ 2389178 w 2867025"/>
              <a:gd name="connsiteY4" fmla="*/ 523875 h 4162425"/>
              <a:gd name="connsiteX5" fmla="*/ 2867025 w 2867025"/>
              <a:gd name="connsiteY5" fmla="*/ 1001722 h 4162425"/>
              <a:gd name="connsiteX6" fmla="*/ 2867025 w 2867025"/>
              <a:gd name="connsiteY6" fmla="*/ 3684578 h 4162425"/>
              <a:gd name="connsiteX7" fmla="*/ 2389178 w 2867025"/>
              <a:gd name="connsiteY7" fmla="*/ 4162425 h 4162425"/>
              <a:gd name="connsiteX8" fmla="*/ 477847 w 2867025"/>
              <a:gd name="connsiteY8" fmla="*/ 4162425 h 4162425"/>
              <a:gd name="connsiteX9" fmla="*/ 0 w 2867025"/>
              <a:gd name="connsiteY9" fmla="*/ 3684578 h 4162425"/>
              <a:gd name="connsiteX10" fmla="*/ 0 w 2867025"/>
              <a:gd name="connsiteY10" fmla="*/ 1001722 h 4162425"/>
              <a:gd name="connsiteX11" fmla="*/ 477847 w 2867025"/>
              <a:gd name="connsiteY11" fmla="*/ 523875 h 4162425"/>
              <a:gd name="connsiteX12" fmla="*/ 955757 w 2867025"/>
              <a:gd name="connsiteY12" fmla="*/ 523875 h 4162425"/>
              <a:gd name="connsiteX13" fmla="*/ 941868 w 2867025"/>
              <a:gd name="connsiteY13" fmla="*/ 480674 h 4162425"/>
              <a:gd name="connsiteX14" fmla="*/ 933450 w 2867025"/>
              <a:gd name="connsiteY14" fmla="*/ 400050 h 4162425"/>
              <a:gd name="connsiteX15" fmla="*/ 1347788 w 2867025"/>
              <a:gd name="connsiteY15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67025" h="4162425">
                <a:moveTo>
                  <a:pt x="1347788" y="0"/>
                </a:moveTo>
                <a:cubicBezTo>
                  <a:pt x="1576621" y="0"/>
                  <a:pt x="1762126" y="179108"/>
                  <a:pt x="1762126" y="400050"/>
                </a:cubicBezTo>
                <a:cubicBezTo>
                  <a:pt x="1762126" y="427668"/>
                  <a:pt x="1759228" y="454632"/>
                  <a:pt x="1753708" y="480674"/>
                </a:cubicBezTo>
                <a:lnTo>
                  <a:pt x="1739819" y="523875"/>
                </a:lnTo>
                <a:lnTo>
                  <a:pt x="2389178" y="523875"/>
                </a:lnTo>
                <a:cubicBezTo>
                  <a:pt x="2653086" y="523875"/>
                  <a:pt x="2867025" y="737814"/>
                  <a:pt x="2867025" y="1001722"/>
                </a:cubicBezTo>
                <a:lnTo>
                  <a:pt x="2867025" y="3684578"/>
                </a:lnTo>
                <a:cubicBezTo>
                  <a:pt x="2867025" y="3948486"/>
                  <a:pt x="2653086" y="4162425"/>
                  <a:pt x="2389178" y="4162425"/>
                </a:cubicBezTo>
                <a:lnTo>
                  <a:pt x="477847" y="4162425"/>
                </a:lnTo>
                <a:cubicBezTo>
                  <a:pt x="213939" y="4162425"/>
                  <a:pt x="0" y="3948486"/>
                  <a:pt x="0" y="3684578"/>
                </a:cubicBezTo>
                <a:lnTo>
                  <a:pt x="0" y="1001722"/>
                </a:lnTo>
                <a:cubicBezTo>
                  <a:pt x="0" y="737814"/>
                  <a:pt x="213939" y="523875"/>
                  <a:pt x="477847" y="523875"/>
                </a:cubicBezTo>
                <a:lnTo>
                  <a:pt x="955757" y="523875"/>
                </a:lnTo>
                <a:lnTo>
                  <a:pt x="941868" y="480674"/>
                </a:lnTo>
                <a:cubicBezTo>
                  <a:pt x="936349" y="454632"/>
                  <a:pt x="933450" y="427668"/>
                  <a:pt x="933450" y="400050"/>
                </a:cubicBezTo>
                <a:cubicBezTo>
                  <a:pt x="933450" y="179108"/>
                  <a:pt x="1118955" y="0"/>
                  <a:pt x="1347788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AD98558-65EC-474C-8B50-985D82C94A17}"/>
              </a:ext>
            </a:extLst>
          </p:cNvPr>
          <p:cNvSpPr/>
          <p:nvPr/>
        </p:nvSpPr>
        <p:spPr>
          <a:xfrm>
            <a:off x="8001000" y="2114548"/>
            <a:ext cx="2867025" cy="4162425"/>
          </a:xfrm>
          <a:custGeom>
            <a:avLst/>
            <a:gdLst>
              <a:gd name="connsiteX0" fmla="*/ 1347788 w 2867025"/>
              <a:gd name="connsiteY0" fmla="*/ 0 h 4162425"/>
              <a:gd name="connsiteX1" fmla="*/ 1762126 w 2867025"/>
              <a:gd name="connsiteY1" fmla="*/ 400050 h 4162425"/>
              <a:gd name="connsiteX2" fmla="*/ 1753708 w 2867025"/>
              <a:gd name="connsiteY2" fmla="*/ 480674 h 4162425"/>
              <a:gd name="connsiteX3" fmla="*/ 1739819 w 2867025"/>
              <a:gd name="connsiteY3" fmla="*/ 523875 h 4162425"/>
              <a:gd name="connsiteX4" fmla="*/ 2389178 w 2867025"/>
              <a:gd name="connsiteY4" fmla="*/ 523875 h 4162425"/>
              <a:gd name="connsiteX5" fmla="*/ 2867025 w 2867025"/>
              <a:gd name="connsiteY5" fmla="*/ 1001722 h 4162425"/>
              <a:gd name="connsiteX6" fmla="*/ 2867025 w 2867025"/>
              <a:gd name="connsiteY6" fmla="*/ 3684578 h 4162425"/>
              <a:gd name="connsiteX7" fmla="*/ 2389178 w 2867025"/>
              <a:gd name="connsiteY7" fmla="*/ 4162425 h 4162425"/>
              <a:gd name="connsiteX8" fmla="*/ 477847 w 2867025"/>
              <a:gd name="connsiteY8" fmla="*/ 4162425 h 4162425"/>
              <a:gd name="connsiteX9" fmla="*/ 0 w 2867025"/>
              <a:gd name="connsiteY9" fmla="*/ 3684578 h 4162425"/>
              <a:gd name="connsiteX10" fmla="*/ 0 w 2867025"/>
              <a:gd name="connsiteY10" fmla="*/ 1001722 h 4162425"/>
              <a:gd name="connsiteX11" fmla="*/ 477847 w 2867025"/>
              <a:gd name="connsiteY11" fmla="*/ 523875 h 4162425"/>
              <a:gd name="connsiteX12" fmla="*/ 955757 w 2867025"/>
              <a:gd name="connsiteY12" fmla="*/ 523875 h 4162425"/>
              <a:gd name="connsiteX13" fmla="*/ 941868 w 2867025"/>
              <a:gd name="connsiteY13" fmla="*/ 480674 h 4162425"/>
              <a:gd name="connsiteX14" fmla="*/ 933450 w 2867025"/>
              <a:gd name="connsiteY14" fmla="*/ 400050 h 4162425"/>
              <a:gd name="connsiteX15" fmla="*/ 1347788 w 2867025"/>
              <a:gd name="connsiteY15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67025" h="4162425">
                <a:moveTo>
                  <a:pt x="1347788" y="0"/>
                </a:moveTo>
                <a:cubicBezTo>
                  <a:pt x="1576621" y="0"/>
                  <a:pt x="1762126" y="179108"/>
                  <a:pt x="1762126" y="400050"/>
                </a:cubicBezTo>
                <a:cubicBezTo>
                  <a:pt x="1762126" y="427668"/>
                  <a:pt x="1759228" y="454632"/>
                  <a:pt x="1753708" y="480674"/>
                </a:cubicBezTo>
                <a:lnTo>
                  <a:pt x="1739819" y="523875"/>
                </a:lnTo>
                <a:lnTo>
                  <a:pt x="2389178" y="523875"/>
                </a:lnTo>
                <a:cubicBezTo>
                  <a:pt x="2653086" y="523875"/>
                  <a:pt x="2867025" y="737814"/>
                  <a:pt x="2867025" y="1001722"/>
                </a:cubicBezTo>
                <a:lnTo>
                  <a:pt x="2867025" y="3684578"/>
                </a:lnTo>
                <a:cubicBezTo>
                  <a:pt x="2867025" y="3948486"/>
                  <a:pt x="2653086" y="4162425"/>
                  <a:pt x="2389178" y="4162425"/>
                </a:cubicBezTo>
                <a:lnTo>
                  <a:pt x="477847" y="4162425"/>
                </a:lnTo>
                <a:cubicBezTo>
                  <a:pt x="213939" y="4162425"/>
                  <a:pt x="0" y="3948486"/>
                  <a:pt x="0" y="3684578"/>
                </a:cubicBezTo>
                <a:lnTo>
                  <a:pt x="0" y="1001722"/>
                </a:lnTo>
                <a:cubicBezTo>
                  <a:pt x="0" y="737814"/>
                  <a:pt x="213939" y="523875"/>
                  <a:pt x="477847" y="523875"/>
                </a:cubicBezTo>
                <a:lnTo>
                  <a:pt x="955757" y="523875"/>
                </a:lnTo>
                <a:lnTo>
                  <a:pt x="941868" y="480674"/>
                </a:lnTo>
                <a:cubicBezTo>
                  <a:pt x="936349" y="454632"/>
                  <a:pt x="933450" y="427668"/>
                  <a:pt x="933450" y="400050"/>
                </a:cubicBezTo>
                <a:cubicBezTo>
                  <a:pt x="933450" y="179108"/>
                  <a:pt x="1118955" y="0"/>
                  <a:pt x="1347788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F8AEB-6A26-4774-90AE-36E11CEF3B14}"/>
              </a:ext>
            </a:extLst>
          </p:cNvPr>
          <p:cNvSpPr/>
          <p:nvPr/>
        </p:nvSpPr>
        <p:spPr>
          <a:xfrm>
            <a:off x="1528763" y="3438523"/>
            <a:ext cx="2085975" cy="7810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Inefficient Energy Consumption</a:t>
            </a:r>
            <a:endParaRPr lang="en-PK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3F7E6F-CD7F-44A9-A2A5-B7A19C87C998}"/>
              </a:ext>
            </a:extLst>
          </p:cNvPr>
          <p:cNvSpPr/>
          <p:nvPr/>
        </p:nvSpPr>
        <p:spPr>
          <a:xfrm>
            <a:off x="5053011" y="3438523"/>
            <a:ext cx="2085975" cy="7810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Volume Occupied</a:t>
            </a:r>
            <a:endParaRPr lang="en-PK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BBE043-DEA8-4A6F-89FC-92368A5588D3}"/>
              </a:ext>
            </a:extLst>
          </p:cNvPr>
          <p:cNvSpPr/>
          <p:nvPr/>
        </p:nvSpPr>
        <p:spPr>
          <a:xfrm>
            <a:off x="8472487" y="3438523"/>
            <a:ext cx="2085975" cy="7810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 Many and Expensive Sensors Used</a:t>
            </a:r>
            <a:endParaRPr lang="en-PK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DB58E5C-CD48-4767-A3E9-AC8F7C4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8" y="4613406"/>
            <a:ext cx="2286000" cy="136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66AD65F-E384-489F-AC80-F95DA485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4" y="4613406"/>
            <a:ext cx="1241341" cy="12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67EF319-4EEB-4E0D-BEEA-67DDAFD7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7" y="4613406"/>
            <a:ext cx="1323975" cy="12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35B21A3A-3987-4EE0-8073-C8CF127D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4" y="4613406"/>
            <a:ext cx="2381251" cy="14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4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BEF3DA-ECB2-4E9C-A4B9-B2C7D9B561F1}"/>
              </a:ext>
            </a:extLst>
          </p:cNvPr>
          <p:cNvSpPr/>
          <p:nvPr/>
        </p:nvSpPr>
        <p:spPr>
          <a:xfrm>
            <a:off x="962025" y="2590800"/>
            <a:ext cx="4838700" cy="26955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89323-1E1F-4B4F-B7FB-5FC1E6A43F21}"/>
              </a:ext>
            </a:extLst>
          </p:cNvPr>
          <p:cNvSpPr/>
          <p:nvPr/>
        </p:nvSpPr>
        <p:spPr>
          <a:xfrm>
            <a:off x="962025" y="685801"/>
            <a:ext cx="1990725" cy="1428750"/>
          </a:xfrm>
          <a:prstGeom prst="ellipse">
            <a:avLst/>
          </a:prstGeom>
          <a:solidFill>
            <a:schemeClr val="accent6">
              <a:alpha val="83000"/>
            </a:schemeClr>
          </a:solidFill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  <a:endParaRPr lang="en-P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6E350-717C-44AB-B837-B19D52A1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9" y="2685564"/>
            <a:ext cx="4511431" cy="24203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570AEC8-4E05-4694-93D4-38148181FEBA}"/>
              </a:ext>
            </a:extLst>
          </p:cNvPr>
          <p:cNvSpPr/>
          <p:nvPr/>
        </p:nvSpPr>
        <p:spPr>
          <a:xfrm>
            <a:off x="6170491" y="2547936"/>
            <a:ext cx="2535360" cy="2695575"/>
          </a:xfrm>
          <a:prstGeom prst="rect">
            <a:avLst/>
          </a:prstGeom>
          <a:solidFill>
            <a:schemeClr val="accent2">
              <a:alpha val="87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human can burn 180 to 532 calories per hour and thus can produce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0.3 to 0.6W power</a:t>
            </a:r>
            <a:endParaRPr lang="en-PK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P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B8BCA9-ECBC-40D1-80BE-7EE785C45EFD}"/>
              </a:ext>
            </a:extLst>
          </p:cNvPr>
          <p:cNvSpPr/>
          <p:nvPr/>
        </p:nvSpPr>
        <p:spPr>
          <a:xfrm>
            <a:off x="8902455" y="2547936"/>
            <a:ext cx="2809875" cy="2695575"/>
          </a:xfrm>
          <a:prstGeom prst="rect">
            <a:avLst/>
          </a:prstGeom>
          <a:solidFill>
            <a:schemeClr val="accent2">
              <a:alpha val="62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studies based on expensive sensors can be mapped towards a single cheap sensor data and vice versa, through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sequence to sequence to regression</a:t>
            </a:r>
            <a:endParaRPr lang="en-PK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7889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  <a:alpha val="79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A18627-330B-4364-B056-654EB84157C7}"/>
              </a:ext>
            </a:extLst>
          </p:cNvPr>
          <p:cNvSpPr/>
          <p:nvPr/>
        </p:nvSpPr>
        <p:spPr>
          <a:xfrm>
            <a:off x="581025" y="723900"/>
            <a:ext cx="2419350" cy="885825"/>
          </a:xfrm>
          <a:prstGeom prst="rect">
            <a:avLst/>
          </a:prstGeom>
          <a:solidFill>
            <a:schemeClr val="accent5">
              <a:alpha val="82000"/>
            </a:schemeClr>
          </a:solidFill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ED2B3-ADEA-4592-906B-F586E7B093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5841" y="2536730"/>
            <a:ext cx="3111818" cy="289928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7000"/>
              </a:srgbClr>
            </a:outerShdw>
            <a:reflection blurRad="508000" stA="45000" endPos="6500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72466-A44A-422C-8C22-EDDC9A390B0F}"/>
              </a:ext>
            </a:extLst>
          </p:cNvPr>
          <p:cNvSpPr/>
          <p:nvPr/>
        </p:nvSpPr>
        <p:spPr>
          <a:xfrm>
            <a:off x="5734050" y="3509527"/>
            <a:ext cx="723900" cy="953688"/>
          </a:xfrm>
          <a:prstGeom prst="rect">
            <a:avLst/>
          </a:prstGeom>
          <a:effectLst>
            <a:glow rad="127000">
              <a:schemeClr val="accent1">
                <a:alpha val="20000"/>
              </a:schemeClr>
            </a:glow>
            <a:outerShdw blurRad="1257300" dist="50800" dir="5400000" algn="ctr" rotWithShape="0">
              <a:srgbClr val="000000">
                <a:alpha val="23000"/>
              </a:srgbClr>
            </a:outerShdw>
            <a:reflection blurRad="127000" stA="45000" endPos="6500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656458-2ED0-45D9-8C1F-191AA44AD33F}"/>
              </a:ext>
            </a:extLst>
          </p:cNvPr>
          <p:cNvSpPr/>
          <p:nvPr/>
        </p:nvSpPr>
        <p:spPr>
          <a:xfrm>
            <a:off x="5943600" y="3730869"/>
            <a:ext cx="371475" cy="463062"/>
          </a:xfrm>
          <a:custGeom>
            <a:avLst/>
            <a:gdLst>
              <a:gd name="connsiteX0" fmla="*/ 0 w 371475"/>
              <a:gd name="connsiteY0" fmla="*/ 0 h 400050"/>
              <a:gd name="connsiteX1" fmla="*/ 19050 w 371475"/>
              <a:gd name="connsiteY1" fmla="*/ 180975 h 400050"/>
              <a:gd name="connsiteX2" fmla="*/ 66675 w 371475"/>
              <a:gd name="connsiteY2" fmla="*/ 228600 h 400050"/>
              <a:gd name="connsiteX3" fmla="*/ 142875 w 371475"/>
              <a:gd name="connsiteY3" fmla="*/ 285750 h 400050"/>
              <a:gd name="connsiteX4" fmla="*/ 200025 w 371475"/>
              <a:gd name="connsiteY4" fmla="*/ 333375 h 400050"/>
              <a:gd name="connsiteX5" fmla="*/ 228600 w 371475"/>
              <a:gd name="connsiteY5" fmla="*/ 361950 h 400050"/>
              <a:gd name="connsiteX6" fmla="*/ 314325 w 371475"/>
              <a:gd name="connsiteY6" fmla="*/ 400050 h 400050"/>
              <a:gd name="connsiteX7" fmla="*/ 371475 w 371475"/>
              <a:gd name="connsiteY7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475" h="400050">
                <a:moveTo>
                  <a:pt x="0" y="0"/>
                </a:moveTo>
                <a:cubicBezTo>
                  <a:pt x="272" y="4086"/>
                  <a:pt x="725" y="138217"/>
                  <a:pt x="19050" y="180975"/>
                </a:cubicBezTo>
                <a:cubicBezTo>
                  <a:pt x="32708" y="212845"/>
                  <a:pt x="40317" y="209430"/>
                  <a:pt x="66675" y="228600"/>
                </a:cubicBezTo>
                <a:cubicBezTo>
                  <a:pt x="92352" y="247274"/>
                  <a:pt x="120424" y="263299"/>
                  <a:pt x="142875" y="285750"/>
                </a:cubicBezTo>
                <a:cubicBezTo>
                  <a:pt x="226357" y="369232"/>
                  <a:pt x="120459" y="267070"/>
                  <a:pt x="200025" y="333375"/>
                </a:cubicBezTo>
                <a:cubicBezTo>
                  <a:pt x="210373" y="341999"/>
                  <a:pt x="218252" y="353326"/>
                  <a:pt x="228600" y="361950"/>
                </a:cubicBezTo>
                <a:cubicBezTo>
                  <a:pt x="249318" y="379215"/>
                  <a:pt x="289405" y="400050"/>
                  <a:pt x="314325" y="400050"/>
                </a:cubicBezTo>
                <a:lnTo>
                  <a:pt x="371475" y="400050"/>
                </a:ln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A6215-77A2-4EC8-8FEA-F3F87E635326}"/>
              </a:ext>
            </a:extLst>
          </p:cNvPr>
          <p:cNvCxnSpPr>
            <a:cxnSpLocks/>
          </p:cNvCxnSpPr>
          <p:nvPr/>
        </p:nvCxnSpPr>
        <p:spPr>
          <a:xfrm>
            <a:off x="5819775" y="3762375"/>
            <a:ext cx="0" cy="52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02757E-8735-4BDE-AD3B-A1CD0089D4DA}"/>
              </a:ext>
            </a:extLst>
          </p:cNvPr>
          <p:cNvCxnSpPr>
            <a:cxnSpLocks/>
          </p:cNvCxnSpPr>
          <p:nvPr/>
        </p:nvCxnSpPr>
        <p:spPr>
          <a:xfrm>
            <a:off x="5819775" y="3762375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7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E4D2B1C1-63BA-4662-9CC2-9664ADB6D3EC}"/>
              </a:ext>
            </a:extLst>
          </p:cNvPr>
          <p:cNvSpPr/>
          <p:nvPr/>
        </p:nvSpPr>
        <p:spPr>
          <a:xfrm>
            <a:off x="4879185" y="543903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CA8B40-3C32-4A32-881F-E89C9A674336}"/>
              </a:ext>
            </a:extLst>
          </p:cNvPr>
          <p:cNvSpPr/>
          <p:nvPr/>
        </p:nvSpPr>
        <p:spPr>
          <a:xfrm>
            <a:off x="5207794" y="55340"/>
            <a:ext cx="3162301" cy="13121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BEC8670-5CE2-4E3B-B33C-4200A99F3F5D}"/>
              </a:ext>
            </a:extLst>
          </p:cNvPr>
          <p:cNvSpPr/>
          <p:nvPr/>
        </p:nvSpPr>
        <p:spPr>
          <a:xfrm>
            <a:off x="4825608" y="1946713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F7944E-7340-4A21-86E5-59CA2005BF88}"/>
              </a:ext>
            </a:extLst>
          </p:cNvPr>
          <p:cNvSpPr/>
          <p:nvPr/>
        </p:nvSpPr>
        <p:spPr>
          <a:xfrm>
            <a:off x="5154218" y="1458150"/>
            <a:ext cx="3162302" cy="13121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C82914-C3CF-47D7-AB2A-D8DDB81F78F5}"/>
              </a:ext>
            </a:extLst>
          </p:cNvPr>
          <p:cNvSpPr/>
          <p:nvPr/>
        </p:nvSpPr>
        <p:spPr>
          <a:xfrm>
            <a:off x="4748223" y="3359749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ABA2231-5A74-48D9-96A0-4DA7CBB013E9}"/>
              </a:ext>
            </a:extLst>
          </p:cNvPr>
          <p:cNvSpPr/>
          <p:nvPr/>
        </p:nvSpPr>
        <p:spPr>
          <a:xfrm>
            <a:off x="5076833" y="2885073"/>
            <a:ext cx="3162303" cy="131210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1C7CEB-C99A-4F59-AE91-525EB0C062DE}"/>
              </a:ext>
            </a:extLst>
          </p:cNvPr>
          <p:cNvSpPr/>
          <p:nvPr/>
        </p:nvSpPr>
        <p:spPr>
          <a:xfrm>
            <a:off x="4713689" y="4720916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EF750F-54A9-47D2-99CE-AFC78717F929}"/>
              </a:ext>
            </a:extLst>
          </p:cNvPr>
          <p:cNvSpPr/>
          <p:nvPr/>
        </p:nvSpPr>
        <p:spPr>
          <a:xfrm>
            <a:off x="5042300" y="4246240"/>
            <a:ext cx="3162300" cy="131210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9F51B9-B217-4164-AF54-2CBC268CA3EF}"/>
              </a:ext>
            </a:extLst>
          </p:cNvPr>
          <p:cNvSpPr txBox="1"/>
          <p:nvPr/>
        </p:nvSpPr>
        <p:spPr>
          <a:xfrm>
            <a:off x="5767389" y="485443"/>
            <a:ext cx="212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Accelerometer</a:t>
            </a:r>
          </a:p>
          <a:p>
            <a:pPr algn="ctr"/>
            <a:r>
              <a:rPr lang="en-US" dirty="0"/>
              <a:t>sensor</a:t>
            </a:r>
            <a:endParaRPr lang="en-PK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3BFB3F-F330-4ADE-9B65-71DDA8890899}"/>
              </a:ext>
            </a:extLst>
          </p:cNvPr>
          <p:cNvSpPr txBox="1"/>
          <p:nvPr/>
        </p:nvSpPr>
        <p:spPr>
          <a:xfrm>
            <a:off x="5780487" y="1791679"/>
            <a:ext cx="205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Calories wasted converted back to energy</a:t>
            </a:r>
            <a:endParaRPr lang="en-PK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AFD3A3-8971-4602-85C3-F060603BC504}"/>
              </a:ext>
            </a:extLst>
          </p:cNvPr>
          <p:cNvSpPr txBox="1"/>
          <p:nvPr/>
        </p:nvSpPr>
        <p:spPr>
          <a:xfrm>
            <a:off x="5135759" y="3153474"/>
            <a:ext cx="3162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Workout monitoring through supervised learning</a:t>
            </a:r>
            <a:endParaRPr lang="en-PK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FA2DC9-EA11-4729-8DD4-A63085CA3DC8}"/>
              </a:ext>
            </a:extLst>
          </p:cNvPr>
          <p:cNvSpPr txBox="1"/>
          <p:nvPr/>
        </p:nvSpPr>
        <p:spPr>
          <a:xfrm>
            <a:off x="5206607" y="4658320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Workout strategy evaluation based on time series forecasting</a:t>
            </a:r>
            <a:endParaRPr lang="en-PK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C1FE86-018D-4D06-941E-AA33C5113445}"/>
              </a:ext>
            </a:extLst>
          </p:cNvPr>
          <p:cNvSpPr/>
          <p:nvPr/>
        </p:nvSpPr>
        <p:spPr>
          <a:xfrm>
            <a:off x="1562100" y="2755990"/>
            <a:ext cx="1676400" cy="1137331"/>
          </a:xfrm>
          <a:prstGeom prst="ellipse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Features</a:t>
            </a:r>
            <a:endParaRPr lang="en-PK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0FB597-C997-4D7C-82B4-0E3D7DE8700E}"/>
              </a:ext>
            </a:extLst>
          </p:cNvPr>
          <p:cNvCxnSpPr>
            <a:stCxn id="39" idx="6"/>
            <a:endCxn id="27" idx="2"/>
          </p:cNvCxnSpPr>
          <p:nvPr/>
        </p:nvCxnSpPr>
        <p:spPr>
          <a:xfrm flipV="1">
            <a:off x="3238500" y="772097"/>
            <a:ext cx="1640685" cy="2552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76D3E5-1FAB-47A8-A724-883875D50A2F}"/>
              </a:ext>
            </a:extLst>
          </p:cNvPr>
          <p:cNvCxnSpPr>
            <a:stCxn id="39" idx="6"/>
            <a:endCxn id="29" idx="2"/>
          </p:cNvCxnSpPr>
          <p:nvPr/>
        </p:nvCxnSpPr>
        <p:spPr>
          <a:xfrm flipV="1">
            <a:off x="3238500" y="2174907"/>
            <a:ext cx="1587108" cy="1149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08B6F5-DA39-4EE4-86C7-3A381F5052F8}"/>
              </a:ext>
            </a:extLst>
          </p:cNvPr>
          <p:cNvCxnSpPr>
            <a:stCxn id="39" idx="6"/>
            <a:endCxn id="31" idx="2"/>
          </p:cNvCxnSpPr>
          <p:nvPr/>
        </p:nvCxnSpPr>
        <p:spPr>
          <a:xfrm>
            <a:off x="3238500" y="3324656"/>
            <a:ext cx="1509723" cy="263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9489627-D299-495B-ADBD-FF97DCBFF0B8}"/>
              </a:ext>
            </a:extLst>
          </p:cNvPr>
          <p:cNvCxnSpPr>
            <a:stCxn id="39" idx="6"/>
            <a:endCxn id="33" idx="2"/>
          </p:cNvCxnSpPr>
          <p:nvPr/>
        </p:nvCxnSpPr>
        <p:spPr>
          <a:xfrm>
            <a:off x="3238500" y="3324656"/>
            <a:ext cx="1475189" cy="16244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E72A7C-1349-40E9-B086-B7DA292BEDFF}"/>
              </a:ext>
            </a:extLst>
          </p:cNvPr>
          <p:cNvCxnSpPr/>
          <p:nvPr/>
        </p:nvCxnSpPr>
        <p:spPr>
          <a:xfrm>
            <a:off x="3402807" y="5565586"/>
            <a:ext cx="16668" cy="2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FD7C1ED-8F2B-4562-93A0-6A2593E5505F}"/>
              </a:ext>
            </a:extLst>
          </p:cNvPr>
          <p:cNvSpPr/>
          <p:nvPr/>
        </p:nvSpPr>
        <p:spPr>
          <a:xfrm>
            <a:off x="8696325" y="279247"/>
            <a:ext cx="195269" cy="649302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6D9D2EF-30E7-4BCB-B66D-55AF202447A6}"/>
              </a:ext>
            </a:extLst>
          </p:cNvPr>
          <p:cNvSpPr/>
          <p:nvPr/>
        </p:nvSpPr>
        <p:spPr>
          <a:xfrm>
            <a:off x="9505948" y="279247"/>
            <a:ext cx="14001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</a:t>
            </a:r>
            <a:endParaRPr lang="en-PK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D82138-8A32-4498-AEB2-DE3B30EAA85B}"/>
              </a:ext>
            </a:extLst>
          </p:cNvPr>
          <p:cNvSpPr/>
          <p:nvPr/>
        </p:nvSpPr>
        <p:spPr>
          <a:xfrm>
            <a:off x="9501183" y="1121231"/>
            <a:ext cx="1533523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  <a:endParaRPr lang="en-PK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9951203-210E-4647-8CCF-43249EC11DE4}"/>
              </a:ext>
            </a:extLst>
          </p:cNvPr>
          <p:cNvSpPr/>
          <p:nvPr/>
        </p:nvSpPr>
        <p:spPr>
          <a:xfrm>
            <a:off x="9567856" y="2104728"/>
            <a:ext cx="14001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</a:t>
            </a:r>
            <a:endParaRPr lang="en-PK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4BD43C7-B767-411C-9CCD-6DC5A70F9E7A}"/>
              </a:ext>
            </a:extLst>
          </p:cNvPr>
          <p:cNvSpPr/>
          <p:nvPr/>
        </p:nvSpPr>
        <p:spPr>
          <a:xfrm>
            <a:off x="9634531" y="3802190"/>
            <a:ext cx="14001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Energy efficient</a:t>
            </a:r>
            <a:endParaRPr lang="en-PK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ABB94A-9CAD-4FA4-BCD2-476CEC163561}"/>
              </a:ext>
            </a:extLst>
          </p:cNvPr>
          <p:cNvSpPr/>
          <p:nvPr/>
        </p:nvSpPr>
        <p:spPr>
          <a:xfrm>
            <a:off x="9639298" y="4779884"/>
            <a:ext cx="1533523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Flexibility</a:t>
            </a:r>
            <a:endParaRPr lang="en-PK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86C8332-0888-41F5-9D3A-F39BC3FA62A5}"/>
              </a:ext>
            </a:extLst>
          </p:cNvPr>
          <p:cNvSpPr/>
          <p:nvPr/>
        </p:nvSpPr>
        <p:spPr>
          <a:xfrm>
            <a:off x="9772646" y="5624992"/>
            <a:ext cx="14001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Diversity</a:t>
            </a:r>
            <a:endParaRPr lang="en-PK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D46D085-B02E-41A0-93A6-571C257A6340}"/>
              </a:ext>
            </a:extLst>
          </p:cNvPr>
          <p:cNvSpPr/>
          <p:nvPr/>
        </p:nvSpPr>
        <p:spPr>
          <a:xfrm>
            <a:off x="9505946" y="2957082"/>
            <a:ext cx="1666875" cy="724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Mood evaluation</a:t>
            </a:r>
            <a:endParaRPr lang="en-PK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1B63BC2-A39E-451F-BA7E-691CBC4F5C24}"/>
              </a:ext>
            </a:extLst>
          </p:cNvPr>
          <p:cNvSpPr/>
          <p:nvPr/>
        </p:nvSpPr>
        <p:spPr>
          <a:xfrm>
            <a:off x="4758950" y="5963865"/>
            <a:ext cx="409575" cy="456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28247EB-00E7-42A5-A484-A898274235AF}"/>
              </a:ext>
            </a:extLst>
          </p:cNvPr>
          <p:cNvSpPr/>
          <p:nvPr/>
        </p:nvSpPr>
        <p:spPr>
          <a:xfrm>
            <a:off x="5076835" y="5624992"/>
            <a:ext cx="3162301" cy="114728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D529B60-F35F-492A-B876-37BA94529727}"/>
              </a:ext>
            </a:extLst>
          </p:cNvPr>
          <p:cNvSpPr txBox="1"/>
          <p:nvPr/>
        </p:nvSpPr>
        <p:spPr>
          <a:xfrm>
            <a:off x="5636430" y="6055095"/>
            <a:ext cx="212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Portable</a:t>
            </a:r>
            <a:endParaRPr lang="en-PK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90E4361-580E-4792-800E-C3FFC3DACD7B}"/>
              </a:ext>
            </a:extLst>
          </p:cNvPr>
          <p:cNvCxnSpPr>
            <a:cxnSpLocks/>
            <a:stCxn id="39" idx="6"/>
            <a:endCxn id="69" idx="2"/>
          </p:cNvCxnSpPr>
          <p:nvPr/>
        </p:nvCxnSpPr>
        <p:spPr>
          <a:xfrm>
            <a:off x="3238500" y="3324656"/>
            <a:ext cx="1520450" cy="28674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8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573</Words>
  <Application>Microsoft Office PowerPoint</Application>
  <PresentationFormat>Widescreen</PresentationFormat>
  <Paragraphs>192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Algerian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Junaid Khan</dc:creator>
  <cp:lastModifiedBy>Junaid Khan</cp:lastModifiedBy>
  <cp:revision>76</cp:revision>
  <dcterms:created xsi:type="dcterms:W3CDTF">2020-06-16T11:11:08Z</dcterms:created>
  <dcterms:modified xsi:type="dcterms:W3CDTF">2020-06-18T04:46:03Z</dcterms:modified>
</cp:coreProperties>
</file>